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31"/>
  </p:notesMasterIdLst>
  <p:sldIdLst>
    <p:sldId id="258" r:id="rId2"/>
    <p:sldId id="261" r:id="rId3"/>
    <p:sldId id="295" r:id="rId4"/>
    <p:sldId id="273" r:id="rId5"/>
    <p:sldId id="296" r:id="rId6"/>
    <p:sldId id="275" r:id="rId7"/>
    <p:sldId id="297" r:id="rId8"/>
    <p:sldId id="276" r:id="rId9"/>
    <p:sldId id="277" r:id="rId10"/>
    <p:sldId id="278" r:id="rId11"/>
    <p:sldId id="280" r:id="rId12"/>
    <p:sldId id="281" r:id="rId13"/>
    <p:sldId id="263" r:id="rId14"/>
    <p:sldId id="282" r:id="rId15"/>
    <p:sldId id="283" r:id="rId16"/>
    <p:sldId id="285" r:id="rId17"/>
    <p:sldId id="286" r:id="rId18"/>
    <p:sldId id="288" r:id="rId19"/>
    <p:sldId id="284" r:id="rId20"/>
    <p:sldId id="287" r:id="rId21"/>
    <p:sldId id="289" r:id="rId22"/>
    <p:sldId id="293" r:id="rId23"/>
    <p:sldId id="279" r:id="rId24"/>
    <p:sldId id="294" r:id="rId25"/>
    <p:sldId id="271" r:id="rId26"/>
    <p:sldId id="290" r:id="rId27"/>
    <p:sldId id="291" r:id="rId28"/>
    <p:sldId id="292" r:id="rId29"/>
    <p:sldId id="298" r:id="rId3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871DD63-1F3E-4B3A-9C75-A767886EA33F}">
          <p14:sldIdLst>
            <p14:sldId id="258"/>
            <p14:sldId id="261"/>
            <p14:sldId id="295"/>
            <p14:sldId id="273"/>
            <p14:sldId id="296"/>
            <p14:sldId id="275"/>
            <p14:sldId id="297"/>
            <p14:sldId id="276"/>
            <p14:sldId id="277"/>
            <p14:sldId id="278"/>
            <p14:sldId id="280"/>
            <p14:sldId id="281"/>
            <p14:sldId id="263"/>
            <p14:sldId id="282"/>
            <p14:sldId id="283"/>
            <p14:sldId id="285"/>
            <p14:sldId id="286"/>
            <p14:sldId id="288"/>
            <p14:sldId id="284"/>
            <p14:sldId id="287"/>
            <p14:sldId id="289"/>
            <p14:sldId id="293"/>
            <p14:sldId id="279"/>
            <p14:sldId id="294"/>
          </p14:sldIdLst>
        </p14:section>
        <p14:section name="Раздел без заголовка" id="{89A874B4-94FD-4D54-BB79-9C91497BEED7}">
          <p14:sldIdLst>
            <p14:sldId id="271"/>
            <p14:sldId id="290"/>
            <p14:sldId id="291"/>
            <p14:sldId id="292"/>
            <p14:sldId id="29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0066"/>
    <a:srgbClr val="0000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/>
  </p:normalViewPr>
  <p:slideViewPr>
    <p:cSldViewPr>
      <p:cViewPr varScale="1">
        <p:scale>
          <a:sx n="88" d="100"/>
          <a:sy n="88" d="100"/>
        </p:scale>
        <p:origin x="-138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4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01FB8D93-B49F-4AD4-80AF-533BB91762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96511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927100"/>
            <a:ext cx="8991600" cy="4495800"/>
            <a:chOff x="0" y="584"/>
            <a:chExt cx="5664" cy="2832"/>
          </a:xfrm>
        </p:grpSpPr>
        <p:sp>
          <p:nvSpPr>
            <p:cNvPr id="5" name="AutoShape 3"/>
            <p:cNvSpPr>
              <a:spLocks noChangeArrowheads="1"/>
            </p:cNvSpPr>
            <p:nvPr userDrawn="1"/>
          </p:nvSpPr>
          <p:spPr bwMode="auto">
            <a:xfrm>
              <a:off x="432" y="1304"/>
              <a:ext cx="4656" cy="2112"/>
            </a:xfrm>
            <a:prstGeom prst="roundRect">
              <a:avLst>
                <a:gd name="adj" fmla="val 1666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blackWhite">
            <a:xfrm>
              <a:off x="144" y="584"/>
              <a:ext cx="4512" cy="624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 userDrawn="1"/>
          </p:nvSpPr>
          <p:spPr bwMode="blackWhite">
            <a:xfrm>
              <a:off x="0" y="872"/>
              <a:ext cx="5664" cy="1152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G4 w 1000"/>
                <a:gd name="T3" fmla="*/ G1 h 1000"/>
              </a:gdLst>
              <a:ahLst/>
              <a:cxnLst>
                <a:cxn ang="0">
                  <a:pos x="0" y="0"/>
                </a:cxn>
                <a:cxn ang="0">
                  <a:pos x="4416" y="0"/>
                </a:cxn>
                <a:cxn ang="0">
                  <a:pos x="4917" y="500"/>
                </a:cxn>
                <a:cxn ang="0">
                  <a:pos x="4417" y="1000"/>
                </a:cxn>
                <a:cxn ang="0">
                  <a:pos x="0" y="1000"/>
                </a:cxn>
              </a:cxnLst>
              <a:rect l="T0" t="T1" r="T2" b="T3"/>
              <a:pathLst>
                <a:path w="4917" h="1000">
                  <a:moveTo>
                    <a:pt x="0" y="0"/>
                  </a:moveTo>
                  <a:lnTo>
                    <a:pt x="4416" y="0"/>
                  </a:lnTo>
                  <a:cubicBezTo>
                    <a:pt x="4693" y="0"/>
                    <a:pt x="4917" y="223"/>
                    <a:pt x="4917" y="500"/>
                  </a:cubicBezTo>
                  <a:cubicBezTo>
                    <a:pt x="4917" y="776"/>
                    <a:pt x="4693" y="999"/>
                    <a:pt x="4417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8" name="Line 6"/>
            <p:cNvSpPr>
              <a:spLocks noChangeShapeType="1"/>
            </p:cNvSpPr>
            <p:nvPr userDrawn="1"/>
          </p:nvSpPr>
          <p:spPr bwMode="auto">
            <a:xfrm>
              <a:off x="0" y="1928"/>
              <a:ext cx="5232" cy="0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64519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28600" y="1427163"/>
            <a:ext cx="8077200" cy="1609725"/>
          </a:xfrm>
        </p:spPr>
        <p:txBody>
          <a:bodyPr/>
          <a:lstStyle>
            <a:lvl1pPr>
              <a:defRPr sz="46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441700"/>
            <a:ext cx="6629400" cy="16764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7C316A-E991-46D7-A3C0-E2D2512C221B}" type="datetimeFigureOut">
              <a:rPr lang="ru-RU"/>
              <a:pPr>
                <a:defRPr/>
              </a:pPr>
              <a:t>08.05.2025</a:t>
            </a:fld>
            <a:endParaRPr lang="ru-RU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31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9586EC-4616-4B2B-9051-2152953051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8ACD9E-013E-4E9B-ABA8-E80A8C7F2347}" type="datetimeFigureOut">
              <a:rPr lang="ru-RU"/>
              <a:pPr>
                <a:defRPr/>
              </a:pPr>
              <a:t>08.05.2025</a:t>
            </a:fld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FF6A8C-02C8-44ED-85B2-5E82B805EE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94930D-387E-43B4-81C2-E86CF8205F8E}" type="datetimeFigureOut">
              <a:rPr lang="ru-RU"/>
              <a:pPr>
                <a:defRPr/>
              </a:pPr>
              <a:t>08.05.2025</a:t>
            </a:fld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0609F2-0E63-4021-89B3-453D3E0E87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094958-61A0-49F7-9A28-F7A3B4B46677}" type="datetimeFigureOut">
              <a:rPr lang="ru-RU"/>
              <a:pPr>
                <a:defRPr/>
              </a:pPr>
              <a:t>08.05.2025</a:t>
            </a:fld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ECC563-F1C0-4F1B-9697-47A22F05A6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2929E3-5E86-4DCA-9247-6409BD3FC12A}" type="datetimeFigureOut">
              <a:rPr lang="ru-RU"/>
              <a:pPr>
                <a:defRPr/>
              </a:pPr>
              <a:t>08.05.2025</a:t>
            </a:fld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9BBE8-0E44-435D-ACEE-33D6DAC7DE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DCCE7-B800-42D8-96DF-A81C024B60FA}" type="datetimeFigureOut">
              <a:rPr lang="ru-RU"/>
              <a:pPr>
                <a:defRPr/>
              </a:pPr>
              <a:t>08.05.2025</a:t>
            </a:fld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8F6066-4204-4B8E-AD3C-792E44F56F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D530D4-F1E9-4CD1-ACB0-F48F69BBD304}" type="datetimeFigureOut">
              <a:rPr lang="ru-RU"/>
              <a:pPr>
                <a:defRPr/>
              </a:pPr>
              <a:t>08.05.2025</a:t>
            </a:fld>
            <a:endParaRPr lang="ru-RU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05E21F-B438-44E7-A276-3827C91919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6ACE0-602B-4FA5-900A-23F2BF186B87}" type="datetimeFigureOut">
              <a:rPr lang="ru-RU"/>
              <a:pPr>
                <a:defRPr/>
              </a:pPr>
              <a:t>08.05.2025</a:t>
            </a:fld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D2AC51-716C-4C70-AC14-9C5AA5CC94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C1C656-312F-40AC-B1F5-8BB86F90581F}" type="datetimeFigureOut">
              <a:rPr lang="ru-RU"/>
              <a:pPr>
                <a:defRPr/>
              </a:pPr>
              <a:t>08.05.2025</a:t>
            </a:fld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02240B-A14C-4BF0-A3F2-D7DBF5DF35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5E11C0-D4D7-4FE8-AF23-F668C4E312FF}" type="datetimeFigureOut">
              <a:rPr lang="ru-RU"/>
              <a:pPr>
                <a:defRPr/>
              </a:pPr>
              <a:t>08.05.2025</a:t>
            </a:fld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C273C-C561-4314-9E51-83352FB01B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1CC622-3AF5-43EA-81BF-376000E91024}" type="datetimeFigureOut">
              <a:rPr lang="ru-RU"/>
              <a:pPr>
                <a:defRPr/>
              </a:pPr>
              <a:t>08.05.2025</a:t>
            </a:fld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9E663E-ED36-46FB-A9FB-94582B1069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63491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63492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G4 w 1000"/>
                <a:gd name="T3" fmla="*/ G1 h 1000"/>
              </a:gdLst>
              <a:ahLst/>
              <a:cxnLst>
                <a:cxn ang="0">
                  <a:pos x="0" y="0"/>
                </a:cxn>
                <a:cxn ang="0">
                  <a:pos x="6499" y="0"/>
                </a:cxn>
                <a:cxn ang="0">
                  <a:pos x="7000" y="500"/>
                </a:cxn>
                <a:cxn ang="0">
                  <a:pos x="6500" y="1000"/>
                </a:cxn>
                <a:cxn ang="0">
                  <a:pos x="0" y="1000"/>
                </a:cxn>
              </a:cxnLst>
              <a:rect l="T0" t="T1" r="T2" b="T3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63493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3496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fld id="{B13F2F2C-FED2-406D-B4A9-B41237BD39AB}" type="datetimeFigureOut">
              <a:rPr lang="ru-RU"/>
              <a:pPr>
                <a:defRPr/>
              </a:pPr>
              <a:t>08.05.2025</a:t>
            </a:fld>
            <a:endParaRPr lang="ru-RU"/>
          </a:p>
        </p:txBody>
      </p:sp>
      <p:sp>
        <p:nvSpPr>
          <p:cNvPr id="63497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3498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pPr>
              <a:defRPr/>
            </a:pPr>
            <a:fld id="{411A5A12-9A01-4FB4-9EB5-8D99924D50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1357313" y="1557338"/>
            <a:ext cx="6743700" cy="3157537"/>
          </a:xfrm>
        </p:spPr>
        <p:txBody>
          <a:bodyPr/>
          <a:lstStyle/>
          <a:p>
            <a:pPr eaLnBrk="1" hangingPunct="1"/>
            <a:r>
              <a:rPr lang="ru-RU" sz="4400" b="1" dirty="0" smtClean="0">
                <a:solidFill>
                  <a:srgbClr val="0000CC"/>
                </a:solidFill>
              </a:rPr>
              <a:t>Диаграмма </a:t>
            </a:r>
            <a:r>
              <a:rPr lang="ru-RU" sz="4400" b="1" dirty="0" smtClean="0">
                <a:solidFill>
                  <a:srgbClr val="0000CC"/>
                </a:solidFill>
                <a:latin typeface="Arial" charset="0"/>
              </a:rPr>
              <a:t>состояний</a:t>
            </a:r>
            <a:br>
              <a:rPr lang="ru-RU" sz="4400" b="1" dirty="0" smtClean="0">
                <a:solidFill>
                  <a:srgbClr val="0000CC"/>
                </a:solidFill>
                <a:latin typeface="Arial" charset="0"/>
              </a:rPr>
            </a:br>
            <a:r>
              <a:rPr lang="ru-RU" sz="4400" b="1" dirty="0" smtClean="0">
                <a:solidFill>
                  <a:srgbClr val="0000CC"/>
                </a:solidFill>
                <a:latin typeface="Arial" charset="0"/>
              </a:rPr>
              <a:t>(</a:t>
            </a:r>
            <a:r>
              <a:rPr lang="ru-RU" sz="4400" b="1" dirty="0" smtClean="0">
                <a:solidFill>
                  <a:srgbClr val="0000CC"/>
                </a:solidFill>
              </a:rPr>
              <a:t>конечного автомата</a:t>
            </a:r>
            <a:r>
              <a:rPr lang="ru-RU" sz="4400" b="1" dirty="0" smtClean="0">
                <a:solidFill>
                  <a:srgbClr val="0000CC"/>
                </a:solidFill>
                <a:latin typeface="Arial" charset="0"/>
              </a:rPr>
              <a:t>)</a:t>
            </a:r>
            <a:endParaRPr lang="ru-RU" b="1" dirty="0" smtClean="0">
              <a:solidFill>
                <a:srgbClr val="0000CC"/>
              </a:solidFill>
            </a:endParaRP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323850" y="260350"/>
            <a:ext cx="842486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 b="1">
                <a:solidFill>
                  <a:schemeClr val="tx2"/>
                </a:solidFill>
              </a:rPr>
              <a:t>UML. Типы диаграмм в </a:t>
            </a:r>
            <a:r>
              <a:rPr lang="en-US" sz="4400" b="1">
                <a:solidFill>
                  <a:schemeClr val="tx2"/>
                </a:solidFill>
              </a:rPr>
              <a:t>UML. </a:t>
            </a:r>
            <a:endParaRPr lang="ru-RU" sz="4400" b="1">
              <a:solidFill>
                <a:schemeClr val="tx2"/>
              </a:solidFill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96081" y="6309320"/>
            <a:ext cx="83518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3852863" algn="l"/>
                <a:tab pos="4930775" algn="l"/>
                <a:tab pos="5376863" algn="l"/>
              </a:tabLst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		</a:t>
            </a:r>
            <a:r>
              <a:rPr lang="ru-RU" b="1" dirty="0" smtClean="0">
                <a:solidFill>
                  <a:srgbClr val="0000CC"/>
                </a:solidFill>
              </a:rPr>
              <a:t>Самарский университет</a:t>
            </a:r>
            <a:endParaRPr lang="ru-RU" b="1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800" b="1" dirty="0" smtClean="0"/>
              <a:t>ПРОСТОЙ ПЕРЕХОД </a:t>
            </a:r>
            <a:r>
              <a:rPr lang="ru-RU" sz="2800" i="1" dirty="0" smtClean="0"/>
              <a:t>(</a:t>
            </a:r>
            <a:r>
              <a:rPr lang="ru-RU" sz="2800" i="1" dirty="0" err="1"/>
              <a:t>simple</a:t>
            </a:r>
            <a:r>
              <a:rPr lang="ru-RU" sz="2800" i="1" dirty="0"/>
              <a:t> </a:t>
            </a:r>
            <a:r>
              <a:rPr lang="ru-RU" sz="2800" i="1" dirty="0" err="1"/>
              <a:t>transition</a:t>
            </a:r>
            <a:r>
              <a:rPr lang="ru-RU" sz="2800" i="1" dirty="0"/>
              <a:t>) </a:t>
            </a:r>
            <a:endParaRPr lang="ru-RU" sz="2800" i="1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412776"/>
            <a:ext cx="7848600" cy="5038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000" b="1" i="1" dirty="0" smtClean="0"/>
              <a:t>Простой переход </a:t>
            </a:r>
            <a:r>
              <a:rPr lang="ru-RU" sz="2000" dirty="0" smtClean="0"/>
              <a:t>(</a:t>
            </a:r>
            <a:r>
              <a:rPr lang="ru-RU" sz="2000" dirty="0" err="1" smtClean="0"/>
              <a:t>simple</a:t>
            </a:r>
            <a:r>
              <a:rPr lang="ru-RU" sz="2000" dirty="0" smtClean="0"/>
              <a:t> </a:t>
            </a:r>
            <a:r>
              <a:rPr lang="ru-RU" sz="2000" dirty="0" err="1" smtClean="0"/>
              <a:t>transition</a:t>
            </a:r>
            <a:r>
              <a:rPr lang="ru-RU" sz="2000" dirty="0" smtClean="0"/>
              <a:t>) представляет собой отношение между двумя последовательными состояниями, которое указывает на факт смены одного состояния другим.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Переход</a:t>
            </a:r>
            <a:r>
              <a:rPr lang="ru-RU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осуществляется </a:t>
            </a:r>
            <a:r>
              <a:rPr lang="ru-RU" sz="20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 наступлении некоторого </a:t>
            </a:r>
            <a:r>
              <a:rPr lang="ru-RU" sz="2000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события</a:t>
            </a:r>
            <a:r>
              <a:rPr lang="ru-RU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</a:t>
            </a:r>
          </a:p>
          <a:p>
            <a:pPr marL="631825" indent="-187325" eaLnBrk="1" hangingPunct="1">
              <a:lnSpc>
                <a:spcPct val="90000"/>
              </a:lnSpc>
              <a:buFont typeface="Courier New" pitchFamily="49" charset="0"/>
              <a:buChar char="o"/>
            </a:pPr>
            <a:r>
              <a:rPr lang="ru-RU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окончания выполнения деятельности (</a:t>
            </a:r>
            <a:r>
              <a:rPr lang="ru-RU" sz="18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</a:t>
            </a:r>
            <a:r>
              <a:rPr lang="ru-RU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activity</a:t>
            </a:r>
            <a:r>
              <a:rPr lang="ru-RU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),</a:t>
            </a:r>
          </a:p>
          <a:p>
            <a:pPr marL="631825" indent="-187325" eaLnBrk="1" hangingPunct="1">
              <a:lnSpc>
                <a:spcPct val="90000"/>
              </a:lnSpc>
              <a:buFont typeface="Courier New" pitchFamily="49" charset="0"/>
              <a:buChar char="o"/>
            </a:pPr>
            <a:r>
              <a:rPr lang="ru-RU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получении объектом сообщения </a:t>
            </a:r>
          </a:p>
          <a:p>
            <a:pPr marL="631825" indent="-187325" eaLnBrk="1" hangingPunct="1">
              <a:lnSpc>
                <a:spcPct val="90000"/>
              </a:lnSpc>
              <a:buFont typeface="Courier New" pitchFamily="49" charset="0"/>
              <a:buChar char="o"/>
            </a:pPr>
            <a:r>
              <a:rPr lang="ru-RU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приемом сигнала.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dirty="0" smtClean="0"/>
              <a:t>На переходе указывается имя события.</a:t>
            </a:r>
          </a:p>
          <a:p>
            <a:pPr marL="631825" indent="-187325" eaLnBrk="1" hangingPunct="1">
              <a:lnSpc>
                <a:spcPct val="90000"/>
              </a:lnSpc>
              <a:buFont typeface="Courier New" pitchFamily="49" charset="0"/>
              <a:buChar char="o"/>
            </a:pPr>
            <a:r>
              <a:rPr lang="ru-RU" sz="1600" dirty="0" smtClean="0"/>
              <a:t>&lt;сигнатура события&gt;'['&lt;сторожевое условие&gt;']' </a:t>
            </a:r>
            <a:br>
              <a:rPr lang="ru-RU" sz="1600" dirty="0" smtClean="0"/>
            </a:br>
            <a:r>
              <a:rPr lang="ru-RU" sz="1600" dirty="0" smtClean="0"/>
              <a:t>&lt;выражение действия&gt;</a:t>
            </a:r>
          </a:p>
          <a:p>
            <a:pPr marL="631825" indent="-187325" eaLnBrk="1" hangingPunct="1">
              <a:lnSpc>
                <a:spcPct val="90000"/>
              </a:lnSpc>
              <a:buFont typeface="Courier New" pitchFamily="49" charset="0"/>
              <a:buChar char="o"/>
            </a:pPr>
            <a:r>
              <a:rPr lang="ru-RU" sz="1600" dirty="0" smtClean="0"/>
              <a:t>&lt;сигнатура события&gt;‘</a:t>
            </a:r>
            <a:r>
              <a:rPr lang="en-US" sz="1600" dirty="0" smtClean="0"/>
              <a:t>::=</a:t>
            </a:r>
            <a:r>
              <a:rPr lang="ru-RU" sz="1600" dirty="0" smtClean="0">
                <a:solidFill>
                  <a:schemeClr val="tx1"/>
                </a:solidFill>
              </a:rPr>
              <a:t>&lt;имя события&gt;‘</a:t>
            </a:r>
          </a:p>
          <a:p>
            <a:pPr marL="717550" indent="0" eaLnBrk="1" hangingPunct="1">
              <a:lnSpc>
                <a:spcPct val="90000"/>
              </a:lnSpc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('&lt;список параметров, </a:t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разделенных запятыми&gt;')'</a:t>
            </a:r>
            <a:endParaRPr lang="ru-RU" sz="1600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437112"/>
            <a:ext cx="3121335" cy="1512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3501008"/>
            <a:ext cx="4824536" cy="3368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96081" y="6309320"/>
            <a:ext cx="83518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3852863" algn="l"/>
                <a:tab pos="4930775" algn="l"/>
                <a:tab pos="5376863" algn="l"/>
              </a:tabLst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10/29</a:t>
            </a:r>
            <a:r>
              <a:rPr lang="ru-RU" b="1" dirty="0">
                <a:solidFill>
                  <a:srgbClr val="0000CC"/>
                </a:solidFill>
              </a:rPr>
              <a:t>		</a:t>
            </a:r>
            <a:r>
              <a:rPr lang="ru-RU" b="1" dirty="0" smtClean="0">
                <a:solidFill>
                  <a:srgbClr val="0000CC"/>
                </a:solidFill>
              </a:rPr>
              <a:t>Самарский университет</a:t>
            </a:r>
            <a:endParaRPr lang="ru-RU" b="1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-16934" y="192912"/>
            <a:ext cx="8015287" cy="914400"/>
          </a:xfrm>
        </p:spPr>
        <p:txBody>
          <a:bodyPr/>
          <a:lstStyle/>
          <a:p>
            <a:pPr eaLnBrk="1" hangingPunct="1"/>
            <a:r>
              <a:rPr lang="ru-RU" sz="2800" b="1" dirty="0" smtClean="0"/>
              <a:t>СОСТАВНОЙ ПЕРЕХОД </a:t>
            </a:r>
            <a:r>
              <a:rPr lang="ru-RU" sz="2800" dirty="0" smtClean="0"/>
              <a:t>(</a:t>
            </a:r>
            <a:r>
              <a:rPr lang="ru-RU" sz="2800" i="1" dirty="0" err="1"/>
              <a:t>compound</a:t>
            </a:r>
            <a:r>
              <a:rPr lang="ru-RU" sz="2800" i="1" dirty="0"/>
              <a:t> </a:t>
            </a:r>
            <a:r>
              <a:rPr lang="ru-RU" sz="2800" i="1" dirty="0" err="1" smtClean="0"/>
              <a:t>transition</a:t>
            </a:r>
            <a:r>
              <a:rPr lang="ru-RU" sz="2800" i="1" dirty="0" smtClean="0"/>
              <a:t>)</a:t>
            </a:r>
            <a:endParaRPr lang="ru-RU" sz="2800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412776"/>
            <a:ext cx="7848600" cy="5038725"/>
          </a:xfrm>
        </p:spPr>
        <p:txBody>
          <a:bodyPr/>
          <a:lstStyle/>
          <a:p>
            <a:pPr algn="just" eaLnBrk="1" hangingPunct="1"/>
            <a:r>
              <a:rPr lang="ru-RU" sz="2000" b="1" dirty="0"/>
              <a:t>Составной переход </a:t>
            </a:r>
            <a:r>
              <a:rPr lang="ru-RU" sz="2000" dirty="0" smtClean="0"/>
              <a:t>является </a:t>
            </a:r>
            <a:r>
              <a:rPr lang="ru-RU" sz="2000" dirty="0"/>
              <a:t>производным семантическим понятием, которое представляет “семантически полный” путь, совершаемый одним или несколькими переходами.</a:t>
            </a:r>
          </a:p>
          <a:p>
            <a:pPr algn="just" eaLnBrk="1" hangingPunct="1"/>
            <a:r>
              <a:rPr lang="ru-RU" sz="2000" i="1" dirty="0"/>
              <a:t>Передача сигнала </a:t>
            </a:r>
            <a:r>
              <a:rPr lang="ru-RU" sz="2000" dirty="0"/>
              <a:t>является действием, которое имеет специальную графическую нотацию, описанную ранее при рассмотрении диаграмм </a:t>
            </a:r>
            <a:r>
              <a:rPr lang="ru-RU" sz="2000" dirty="0" smtClean="0"/>
              <a:t>деятельности.</a:t>
            </a:r>
          </a:p>
          <a:p>
            <a:pPr algn="just" eaLnBrk="1" hangingPunct="1"/>
            <a:r>
              <a:rPr lang="ru-RU" sz="2000" i="1" dirty="0" smtClean="0"/>
              <a:t>Прием </a:t>
            </a:r>
            <a:r>
              <a:rPr lang="ru-RU" sz="2000" i="1" dirty="0"/>
              <a:t>сигнала</a:t>
            </a:r>
            <a:r>
              <a:rPr lang="ru-RU" sz="2000" dirty="0"/>
              <a:t>, который также называют </a:t>
            </a:r>
            <a:r>
              <a:rPr lang="ru-RU" sz="2000" i="1" dirty="0"/>
              <a:t>приемом триггера</a:t>
            </a:r>
            <a:r>
              <a:rPr lang="ru-RU" sz="2000" dirty="0"/>
              <a:t>, является действием, которое имеет специальную графическую нотацию, описанную ранее при рассмотрении диаграмм </a:t>
            </a:r>
            <a:r>
              <a:rPr lang="ru-RU" sz="2000" dirty="0" smtClean="0"/>
              <a:t>деятельности. </a:t>
            </a:r>
            <a:endParaRPr lang="ru-RU" sz="2000" dirty="0"/>
          </a:p>
          <a:p>
            <a:pPr eaLnBrk="1" hangingPunct="1"/>
            <a:r>
              <a:rPr lang="ru-RU" sz="2000" dirty="0"/>
              <a:t>Синтаксис приема сигнала:</a:t>
            </a:r>
            <a:endParaRPr lang="ru-RU" sz="2000" i="1" dirty="0"/>
          </a:p>
          <a:p>
            <a:pPr eaLnBrk="1" hangingPunct="1">
              <a:buFontTx/>
              <a:buNone/>
            </a:pPr>
            <a:r>
              <a:rPr lang="ru-RU" sz="2000" i="1" dirty="0"/>
              <a:t>	&lt;прием-сигнала&gt;</a:t>
            </a:r>
            <a:r>
              <a:rPr lang="ru-RU" sz="2000" dirty="0"/>
              <a:t>::</a:t>
            </a:r>
            <a:r>
              <a:rPr lang="en-US" sz="2000" dirty="0"/>
              <a:t> </a:t>
            </a:r>
            <a:r>
              <a:rPr lang="ru-RU" sz="2000" dirty="0"/>
              <a:t>=</a:t>
            </a:r>
            <a:r>
              <a:rPr lang="ru-RU" sz="2000" i="1" dirty="0"/>
              <a:t> &lt;триггер&gt; [‘,’ &lt;триггер&gt;]* [‘[‘&lt;сторожевое-условие&gt;‘]’]</a:t>
            </a:r>
            <a:r>
              <a:rPr lang="ru-RU" sz="2000" dirty="0"/>
              <a:t>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ru-RU" sz="2000" b="1" dirty="0" smtClean="0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96081" y="6309320"/>
            <a:ext cx="83518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3852863" algn="l"/>
                <a:tab pos="4930775" algn="l"/>
                <a:tab pos="5376863" algn="l"/>
              </a:tabLst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11/29</a:t>
            </a:r>
            <a:r>
              <a:rPr lang="ru-RU" b="1" dirty="0">
                <a:solidFill>
                  <a:srgbClr val="0000CC"/>
                </a:solidFill>
              </a:rPr>
              <a:t>		</a:t>
            </a:r>
            <a:r>
              <a:rPr lang="ru-RU" b="1" dirty="0" smtClean="0">
                <a:solidFill>
                  <a:srgbClr val="0000CC"/>
                </a:solidFill>
              </a:rPr>
              <a:t>Самарский университет</a:t>
            </a:r>
            <a:endParaRPr lang="ru-RU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150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-16934" y="192912"/>
            <a:ext cx="8015287" cy="914400"/>
          </a:xfrm>
        </p:spPr>
        <p:txBody>
          <a:bodyPr/>
          <a:lstStyle/>
          <a:p>
            <a:pPr eaLnBrk="1" hangingPunct="1"/>
            <a:r>
              <a:rPr lang="ru-RU" sz="2800" b="1" dirty="0" smtClean="0"/>
              <a:t>СОСТАВНОЙ ПЕРЕХОД </a:t>
            </a:r>
            <a:r>
              <a:rPr lang="ru-RU" sz="2800" dirty="0" smtClean="0"/>
              <a:t>(</a:t>
            </a:r>
            <a:r>
              <a:rPr lang="ru-RU" sz="2800" i="1" dirty="0" smtClean="0"/>
              <a:t>пример)</a:t>
            </a:r>
            <a:endParaRPr lang="ru-RU" sz="2800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412777"/>
            <a:ext cx="8064896" cy="4608512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endParaRPr lang="ru-RU" sz="2000" b="1" dirty="0" smtClean="0"/>
          </a:p>
        </p:txBody>
      </p:sp>
      <p:pic>
        <p:nvPicPr>
          <p:cNvPr id="4" name="Picture 3" descr="ST_3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5" y="1772816"/>
            <a:ext cx="7560840" cy="4104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938399" y="3825044"/>
            <a:ext cx="17646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rgbClr val="FF0000"/>
                </a:solidFill>
              </a:rPr>
              <a:t>состояние перехода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26820" y="4365104"/>
            <a:ext cx="14401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i="1" dirty="0" smtClean="0">
                <a:solidFill>
                  <a:srgbClr val="FF0000"/>
                </a:solidFill>
              </a:rPr>
              <a:t>запуск</a:t>
            </a:r>
            <a:endParaRPr lang="ru-RU" sz="1200" b="1" i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91680" y="4813168"/>
            <a:ext cx="6912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rgbClr val="FF0000"/>
                </a:solidFill>
              </a:rPr>
              <a:t>&lt;сигнатура события</a:t>
            </a:r>
            <a:r>
              <a:rPr lang="ru-RU" sz="1200" b="1" dirty="0" smtClean="0">
                <a:solidFill>
                  <a:srgbClr val="FF0000"/>
                </a:solidFill>
              </a:rPr>
              <a:t>&gt; '['&lt;</a:t>
            </a:r>
            <a:r>
              <a:rPr lang="ru-RU" sz="1200" b="1" dirty="0">
                <a:solidFill>
                  <a:srgbClr val="FF0000"/>
                </a:solidFill>
              </a:rPr>
              <a:t>сторожевое условие&gt;']' </a:t>
            </a:r>
            <a:r>
              <a:rPr lang="ru-RU" sz="1200" b="1" dirty="0" smtClean="0">
                <a:solidFill>
                  <a:srgbClr val="FF0000"/>
                </a:solidFill>
              </a:rPr>
              <a:t>/&lt;</a:t>
            </a:r>
            <a:r>
              <a:rPr lang="ru-RU" sz="1200" b="1" dirty="0">
                <a:solidFill>
                  <a:srgbClr val="FF0000"/>
                </a:solidFill>
              </a:rPr>
              <a:t>выражение действия&gt;</a:t>
            </a:r>
          </a:p>
          <a:p>
            <a:endParaRPr lang="ru-RU" sz="12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76536" y="2204864"/>
            <a:ext cx="38164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FF0000"/>
                </a:solidFill>
              </a:rPr>
              <a:t>Ветка условия </a:t>
            </a:r>
            <a:r>
              <a:rPr lang="en-US" sz="1200" b="1" dirty="0" smtClean="0">
                <a:solidFill>
                  <a:srgbClr val="FF0000"/>
                </a:solidFill>
              </a:rPr>
              <a:t>[</a:t>
            </a:r>
            <a:r>
              <a:rPr lang="ru-RU" sz="1200" b="1" dirty="0" smtClean="0">
                <a:solidFill>
                  <a:srgbClr val="FF0000"/>
                </a:solidFill>
              </a:rPr>
              <a:t>что-то выделено</a:t>
            </a:r>
            <a:r>
              <a:rPr lang="en-US" sz="1200" b="1" dirty="0" smtClean="0">
                <a:solidFill>
                  <a:srgbClr val="FF0000"/>
                </a:solidFill>
              </a:rPr>
              <a:t>]</a:t>
            </a:r>
            <a:endParaRPr lang="ru-RU" sz="12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11760" y="2780928"/>
            <a:ext cx="17646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FF0000"/>
                </a:solidFill>
              </a:rPr>
              <a:t>Исходное состояние</a:t>
            </a:r>
            <a:endParaRPr lang="ru-RU" sz="12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67744" y="5517232"/>
            <a:ext cx="17646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FF0000"/>
                </a:solidFill>
              </a:rPr>
              <a:t>Целевое состояние</a:t>
            </a:r>
            <a:endParaRPr lang="ru-RU" sz="12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2826" y="2343363"/>
            <a:ext cx="17646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FF0000"/>
                </a:solidFill>
              </a:rPr>
              <a:t>Целевое состояние</a:t>
            </a:r>
            <a:endParaRPr lang="ru-RU" sz="1200" b="1" dirty="0">
              <a:solidFill>
                <a:srgbClr val="FF0000"/>
              </a:solidFill>
            </a:endParaRP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396081" y="6309320"/>
            <a:ext cx="83518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3852863" algn="l"/>
                <a:tab pos="4930775" algn="l"/>
                <a:tab pos="5376863" algn="l"/>
              </a:tabLst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12/29</a:t>
            </a:r>
            <a:r>
              <a:rPr lang="ru-RU" b="1" dirty="0">
                <a:solidFill>
                  <a:srgbClr val="0000CC"/>
                </a:solidFill>
              </a:rPr>
              <a:t>		</a:t>
            </a:r>
            <a:r>
              <a:rPr lang="ru-RU" b="1" dirty="0" smtClean="0">
                <a:solidFill>
                  <a:srgbClr val="0000CC"/>
                </a:solidFill>
              </a:rPr>
              <a:t>Самарский университет</a:t>
            </a:r>
            <a:endParaRPr lang="ru-RU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332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381000"/>
            <a:ext cx="8569325" cy="609600"/>
          </a:xfrm>
        </p:spPr>
        <p:txBody>
          <a:bodyPr/>
          <a:lstStyle/>
          <a:p>
            <a:pPr eaLnBrk="1" hangingPunct="1"/>
            <a:r>
              <a:rPr lang="ru-RU" sz="4000" dirty="0" smtClean="0"/>
              <a:t>Примеры обозначений </a:t>
            </a:r>
            <a:r>
              <a:rPr lang="ru-RU" sz="4000" dirty="0" smtClean="0">
                <a:latin typeface="Arial" charset="0"/>
              </a:rPr>
              <a:t>для</a:t>
            </a:r>
            <a:r>
              <a:rPr lang="ru-RU" sz="4000" dirty="0" smtClean="0"/>
              <a:t> конечного автомата</a:t>
            </a:r>
            <a:endParaRPr lang="ru-RU" dirty="0" smtClean="0"/>
          </a:p>
        </p:txBody>
      </p:sp>
      <p:pic>
        <p:nvPicPr>
          <p:cNvPr id="5" name="Picture 2" descr="ST_0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556792"/>
            <a:ext cx="7704856" cy="4320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96081" y="6309320"/>
            <a:ext cx="83518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3852863" algn="l"/>
                <a:tab pos="4930775" algn="l"/>
                <a:tab pos="5376863" algn="l"/>
              </a:tabLst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13/29</a:t>
            </a:r>
            <a:r>
              <a:rPr lang="ru-RU" b="1" dirty="0">
                <a:solidFill>
                  <a:srgbClr val="0000CC"/>
                </a:solidFill>
              </a:rPr>
              <a:t>		</a:t>
            </a:r>
            <a:r>
              <a:rPr lang="ru-RU" b="1" dirty="0" smtClean="0">
                <a:solidFill>
                  <a:srgbClr val="0000CC"/>
                </a:solidFill>
              </a:rPr>
              <a:t>Самарский университет</a:t>
            </a:r>
            <a:endParaRPr lang="ru-RU" b="1" dirty="0">
              <a:solidFill>
                <a:srgbClr val="0000CC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 bwMode="auto">
          <a:xfrm>
            <a:off x="1331640" y="1988840"/>
            <a:ext cx="1512168" cy="864096"/>
          </a:xfrm>
          <a:prstGeom prst="rect">
            <a:avLst/>
          </a:prstGeom>
          <a:solidFill>
            <a:schemeClr val="accent1">
              <a:alpha val="16000"/>
            </a:schemeClr>
          </a:solidFill>
          <a:ln w="222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5202494" y="2158822"/>
            <a:ext cx="1944216" cy="1008112"/>
          </a:xfrm>
          <a:prstGeom prst="rect">
            <a:avLst/>
          </a:prstGeom>
          <a:solidFill>
            <a:schemeClr val="accent1">
              <a:alpha val="16000"/>
            </a:schemeClr>
          </a:solidFill>
          <a:ln w="222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817442" y="3356992"/>
            <a:ext cx="4385052" cy="1224136"/>
          </a:xfrm>
          <a:prstGeom prst="rect">
            <a:avLst/>
          </a:prstGeom>
          <a:solidFill>
            <a:schemeClr val="accent1">
              <a:alpha val="16000"/>
            </a:schemeClr>
          </a:solidFill>
          <a:ln w="222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Конфликтующие переходы </a:t>
            </a:r>
          </a:p>
        </p:txBody>
      </p:sp>
      <p:pic>
        <p:nvPicPr>
          <p:cNvPr id="4" name="Picture 4" descr="Рис_10_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136" y="3573016"/>
            <a:ext cx="7416824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971600" y="1412776"/>
            <a:ext cx="7200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ru-RU" sz="2000" dirty="0">
                <a:latin typeface="+mn-lt"/>
              </a:rPr>
              <a:t>Два и более разрешенных перехода называются </a:t>
            </a:r>
            <a:r>
              <a:rPr lang="ru-RU" sz="2000" b="1" dirty="0">
                <a:latin typeface="+mn-lt"/>
              </a:rPr>
              <a:t>конфликтующими </a:t>
            </a:r>
            <a:r>
              <a:rPr lang="ru-RU" sz="2000" dirty="0">
                <a:latin typeface="+mn-lt"/>
              </a:rPr>
              <a:t>(</a:t>
            </a:r>
            <a:r>
              <a:rPr lang="ru-RU" sz="2000" dirty="0" err="1">
                <a:latin typeface="+mn-lt"/>
              </a:rPr>
              <a:t>conflicting</a:t>
            </a:r>
            <a:r>
              <a:rPr lang="ru-RU" sz="2000" dirty="0">
                <a:latin typeface="+mn-lt"/>
              </a:rPr>
              <a:t>), если все они выходят из одного и того же состояния, или, более точно, пересечение множеств </a:t>
            </a:r>
            <a:r>
              <a:rPr lang="ru-RU" sz="2000" dirty="0" smtClean="0">
                <a:latin typeface="+mn-lt"/>
              </a:rPr>
              <a:t>состояний </a:t>
            </a:r>
            <a:r>
              <a:rPr lang="ru-RU" sz="2000" dirty="0">
                <a:latin typeface="+mn-lt"/>
              </a:rPr>
              <a:t>источников не является </a:t>
            </a:r>
            <a:r>
              <a:rPr lang="ru-RU" sz="2000" dirty="0" smtClean="0">
                <a:latin typeface="+mn-lt"/>
              </a:rPr>
              <a:t>пустым.</a:t>
            </a:r>
            <a:endParaRPr lang="ru-RU" sz="2000" dirty="0">
              <a:latin typeface="+mn-lt"/>
            </a:endParaRP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ru-RU" sz="2000" i="1" dirty="0">
                <a:latin typeface="+mn-lt"/>
              </a:rPr>
              <a:t>Пример конфликта переходов и вариант устранения конфликта 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96081" y="6309320"/>
            <a:ext cx="83518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3852863" algn="l"/>
                <a:tab pos="4930775" algn="l"/>
                <a:tab pos="5376863" algn="l"/>
              </a:tabLst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14/29</a:t>
            </a:r>
            <a:r>
              <a:rPr lang="ru-RU" b="1" dirty="0">
                <a:solidFill>
                  <a:srgbClr val="0000CC"/>
                </a:solidFill>
              </a:rPr>
              <a:t>		</a:t>
            </a:r>
            <a:r>
              <a:rPr lang="ru-RU" b="1" dirty="0" smtClean="0">
                <a:solidFill>
                  <a:srgbClr val="0000CC"/>
                </a:solidFill>
              </a:rPr>
              <a:t>Самарский университет</a:t>
            </a:r>
            <a:endParaRPr lang="ru-RU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58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 smtClean="0"/>
              <a:t>ВЫБОР (ВЕТВЛЕНИЕ) И СОЕДИНЕНИЕ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4419600"/>
          </a:xfrm>
        </p:spPr>
        <p:txBody>
          <a:bodyPr/>
          <a:lstStyle/>
          <a:p>
            <a:pPr algn="just"/>
            <a:r>
              <a:rPr lang="ru-RU" sz="2000" b="1" i="1" dirty="0" err="1"/>
              <a:t>Псевдосостояние</a:t>
            </a:r>
            <a:r>
              <a:rPr lang="ru-RU" sz="2000" b="1" i="1" dirty="0"/>
              <a:t> выбора </a:t>
            </a:r>
            <a:r>
              <a:rPr lang="ru-RU" sz="2000" i="1" dirty="0"/>
              <a:t>(</a:t>
            </a:r>
            <a:r>
              <a:rPr lang="ru-RU" sz="2000" i="1" dirty="0" err="1"/>
              <a:t>choice</a:t>
            </a:r>
            <a:r>
              <a:rPr lang="ru-RU" sz="2000" i="1" dirty="0"/>
              <a:t> </a:t>
            </a:r>
            <a:r>
              <a:rPr lang="ru-RU" sz="2000" i="1" dirty="0" err="1"/>
              <a:t>pseudo</a:t>
            </a:r>
            <a:r>
              <a:rPr lang="ru-RU" sz="2000" i="1" dirty="0"/>
              <a:t> </a:t>
            </a:r>
            <a:r>
              <a:rPr lang="ru-RU" sz="2000" i="1" dirty="0" err="1"/>
              <a:t>state</a:t>
            </a:r>
            <a:r>
              <a:rPr lang="ru-RU" sz="2000" i="1" dirty="0"/>
              <a:t>) </a:t>
            </a:r>
            <a:r>
              <a:rPr lang="ru-RU" sz="2000" dirty="0" smtClean="0"/>
              <a:t>предназначено </a:t>
            </a:r>
            <a:r>
              <a:rPr lang="ru-RU" sz="2000" dirty="0"/>
              <a:t>для моделирования нескольких альтернативных ветвей при реализации поведения конечного </a:t>
            </a:r>
            <a:r>
              <a:rPr lang="ru-RU" sz="2000" dirty="0" smtClean="0"/>
              <a:t>автомата.</a:t>
            </a:r>
          </a:p>
          <a:p>
            <a:pPr algn="just"/>
            <a:endParaRPr lang="ru-RU" sz="2000" dirty="0"/>
          </a:p>
          <a:p>
            <a:pPr algn="just"/>
            <a:endParaRPr lang="ru-RU" sz="2000" dirty="0" smtClean="0"/>
          </a:p>
          <a:p>
            <a:pPr algn="just"/>
            <a:endParaRPr lang="ru-RU" sz="2000" dirty="0"/>
          </a:p>
          <a:p>
            <a:pPr algn="just"/>
            <a:r>
              <a:rPr lang="ru-RU" sz="2000" b="1" i="1" dirty="0" err="1" smtClean="0"/>
              <a:t>Псевдосостояние</a:t>
            </a:r>
            <a:r>
              <a:rPr lang="ru-RU" sz="2000" b="1" i="1" dirty="0" smtClean="0"/>
              <a:t> </a:t>
            </a:r>
            <a:r>
              <a:rPr lang="ru-RU" sz="2000" b="1" i="1" dirty="0"/>
              <a:t>соединения </a:t>
            </a:r>
            <a:r>
              <a:rPr lang="ru-RU" sz="2000" i="1" dirty="0"/>
              <a:t>(</a:t>
            </a:r>
            <a:r>
              <a:rPr lang="en-US" sz="2000" i="1" dirty="0"/>
              <a:t>junction pseudo state</a:t>
            </a:r>
            <a:r>
              <a:rPr lang="ru-RU" sz="2000" i="1" dirty="0"/>
              <a:t>)</a:t>
            </a:r>
            <a:r>
              <a:rPr lang="ru-RU" sz="2000" dirty="0"/>
              <a:t> является вершиной со свободной семантикой, которая используется для соединения вместе нескольких </a:t>
            </a:r>
            <a:r>
              <a:rPr lang="ru-RU" sz="2000" dirty="0" smtClean="0"/>
              <a:t>переходов.</a:t>
            </a:r>
            <a:endParaRPr lang="ru-RU" sz="2000" dirty="0"/>
          </a:p>
          <a:p>
            <a:pPr algn="just"/>
            <a:endParaRPr lang="ru-RU" sz="2000" dirty="0" smtClean="0"/>
          </a:p>
          <a:p>
            <a:pPr algn="just"/>
            <a:endParaRPr lang="ru-RU" sz="2000" dirty="0"/>
          </a:p>
          <a:p>
            <a:endParaRPr lang="ru-RU" dirty="0"/>
          </a:p>
        </p:txBody>
      </p:sp>
      <p:pic>
        <p:nvPicPr>
          <p:cNvPr id="4" name="Picture 4" descr="Рис_10_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564904"/>
            <a:ext cx="7380288" cy="110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Рис_10_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1131" y="4725144"/>
            <a:ext cx="4176464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96081" y="6309320"/>
            <a:ext cx="83518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3852863" algn="l"/>
                <a:tab pos="4930775" algn="l"/>
                <a:tab pos="5376863" algn="l"/>
              </a:tabLst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15/29</a:t>
            </a:r>
            <a:r>
              <a:rPr lang="ru-RU" b="1" dirty="0">
                <a:solidFill>
                  <a:srgbClr val="0000CC"/>
                </a:solidFill>
              </a:rPr>
              <a:t>		</a:t>
            </a:r>
            <a:r>
              <a:rPr lang="ru-RU" b="1" dirty="0" smtClean="0">
                <a:solidFill>
                  <a:srgbClr val="0000CC"/>
                </a:solidFill>
              </a:rPr>
              <a:t>Самарский университет</a:t>
            </a:r>
            <a:endParaRPr lang="ru-RU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796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015287" cy="914400"/>
          </a:xfrm>
        </p:spPr>
        <p:txBody>
          <a:bodyPr/>
          <a:lstStyle/>
          <a:p>
            <a:r>
              <a:rPr lang="ru-RU" sz="2800" b="1" dirty="0" smtClean="0"/>
              <a:t>СОСТАВНОЕ</a:t>
            </a:r>
            <a:r>
              <a:rPr lang="ru-RU" sz="2800" dirty="0" smtClean="0"/>
              <a:t> </a:t>
            </a:r>
            <a:r>
              <a:rPr lang="ru-RU" sz="2800" b="1" dirty="0" smtClean="0"/>
              <a:t>СОСТОЯНИЕ</a:t>
            </a:r>
            <a:r>
              <a:rPr lang="ru-RU" sz="2800" dirty="0" smtClean="0"/>
              <a:t> и </a:t>
            </a:r>
            <a:r>
              <a:rPr lang="ru-RU" sz="2800" dirty="0" err="1"/>
              <a:t>подсостояние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9" y="1600200"/>
            <a:ext cx="8137525" cy="4419600"/>
          </a:xfrm>
        </p:spPr>
        <p:txBody>
          <a:bodyPr/>
          <a:lstStyle/>
          <a:p>
            <a:r>
              <a:rPr lang="ru-RU" sz="2000" b="1" i="1" dirty="0"/>
              <a:t>Составное состояние </a:t>
            </a:r>
            <a:r>
              <a:rPr lang="ru-RU" sz="2000" dirty="0"/>
              <a:t>(</a:t>
            </a:r>
            <a:r>
              <a:rPr lang="ru-RU" sz="2000" dirty="0" err="1"/>
              <a:t>composite</a:t>
            </a:r>
            <a:r>
              <a:rPr lang="ru-RU" sz="2000" dirty="0"/>
              <a:t> </a:t>
            </a:r>
            <a:r>
              <a:rPr lang="ru-RU" sz="2000" dirty="0" err="1"/>
              <a:t>state</a:t>
            </a:r>
            <a:r>
              <a:rPr lang="ru-RU" sz="2000" dirty="0"/>
              <a:t>) – такое сложное состояние, которое состоит из других вложенных в него </a:t>
            </a:r>
            <a:r>
              <a:rPr lang="ru-RU" sz="2000" dirty="0" smtClean="0"/>
              <a:t>состояний (регионов). </a:t>
            </a:r>
          </a:p>
          <a:p>
            <a:r>
              <a:rPr lang="ru-RU" sz="2000" dirty="0" smtClean="0"/>
              <a:t>позволяет </a:t>
            </a:r>
            <a:r>
              <a:rPr lang="ru-RU" sz="2000" dirty="0"/>
              <a:t>учесть более тонкие </a:t>
            </a:r>
            <a:r>
              <a:rPr lang="ru-RU" sz="2000" dirty="0" smtClean="0"/>
              <a:t>логические</a:t>
            </a:r>
          </a:p>
          <a:p>
            <a:pPr marL="269875" indent="0">
              <a:spcBef>
                <a:spcPts val="0"/>
              </a:spcBef>
              <a:buNone/>
            </a:pPr>
            <a:r>
              <a:rPr lang="ru-RU" sz="2000" dirty="0" smtClean="0"/>
              <a:t> </a:t>
            </a:r>
            <a:r>
              <a:rPr lang="ru-RU" sz="2000" dirty="0"/>
              <a:t>аспекты его внутреннего поведения</a:t>
            </a:r>
          </a:p>
          <a:p>
            <a:pPr marL="804863" indent="-177800">
              <a:buFont typeface="Wingdings" pitchFamily="2" charset="2"/>
              <a:buChar char="Ø"/>
              <a:tabLst>
                <a:tab pos="896938" algn="l"/>
                <a:tab pos="1168400" algn="l"/>
              </a:tabLst>
            </a:pPr>
            <a:r>
              <a:rPr lang="ru-RU" sz="1600" i="1" dirty="0" smtClean="0"/>
              <a:t>Регион </a:t>
            </a:r>
            <a:r>
              <a:rPr lang="ru-RU" sz="1600" i="1" dirty="0"/>
              <a:t>(</a:t>
            </a:r>
            <a:r>
              <a:rPr lang="en-US" sz="1600" i="1" dirty="0"/>
              <a:t>region</a:t>
            </a:r>
            <a:r>
              <a:rPr lang="ru-RU" sz="1600" i="1" dirty="0"/>
              <a:t>) </a:t>
            </a:r>
            <a:r>
              <a:rPr lang="ru-RU" sz="1600" dirty="0"/>
              <a:t>– специальный </a:t>
            </a:r>
            <a:r>
              <a:rPr lang="ru-RU" sz="1600" dirty="0" smtClean="0"/>
              <a:t>элемент</a:t>
            </a:r>
            <a:br>
              <a:rPr lang="ru-RU" sz="1600" dirty="0" smtClean="0"/>
            </a:br>
            <a:r>
              <a:rPr lang="ru-RU" sz="1600" dirty="0" smtClean="0"/>
              <a:t>модели</a:t>
            </a:r>
            <a:r>
              <a:rPr lang="ru-RU" sz="1600" dirty="0"/>
              <a:t>, </a:t>
            </a:r>
            <a:r>
              <a:rPr lang="ru-RU" sz="1600" dirty="0" smtClean="0"/>
              <a:t>который </a:t>
            </a:r>
            <a:r>
              <a:rPr lang="ru-RU" sz="1600" dirty="0"/>
              <a:t>содержит состояния 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и переходы.</a:t>
            </a:r>
          </a:p>
          <a:p>
            <a:r>
              <a:rPr lang="ru-RU" sz="2000" i="1" dirty="0" smtClean="0"/>
              <a:t>Составное </a:t>
            </a:r>
            <a:r>
              <a:rPr lang="ru-RU" sz="2000" i="1" dirty="0"/>
              <a:t>состояние </a:t>
            </a:r>
            <a:r>
              <a:rPr lang="ru-RU" sz="2000" dirty="0"/>
              <a:t>может содержать два или более </a:t>
            </a:r>
            <a:r>
              <a:rPr lang="ru-RU" sz="2000" u="sng" dirty="0"/>
              <a:t>параллельных подавтомата </a:t>
            </a:r>
            <a:r>
              <a:rPr lang="ru-RU" sz="2000" dirty="0"/>
              <a:t>или несколько </a:t>
            </a:r>
            <a:r>
              <a:rPr lang="ru-RU" sz="2000" u="sng" dirty="0"/>
              <a:t>последовательных </a:t>
            </a:r>
            <a:r>
              <a:rPr lang="ru-RU" sz="2000" u="sng" dirty="0" err="1"/>
              <a:t>подсостояний</a:t>
            </a:r>
            <a:r>
              <a:rPr lang="ru-RU" sz="2000" dirty="0"/>
              <a:t>. </a:t>
            </a:r>
            <a:endParaRPr lang="ru-RU" sz="2000" dirty="0" smtClean="0"/>
          </a:p>
          <a:p>
            <a:pPr marL="719138" indent="-363538">
              <a:buFont typeface="Wingdings" pitchFamily="2" charset="2"/>
              <a:buChar char="Ø"/>
            </a:pPr>
            <a:r>
              <a:rPr lang="ru-RU" sz="1600" i="1" dirty="0"/>
              <a:t>любое из </a:t>
            </a:r>
            <a:r>
              <a:rPr lang="ru-RU" sz="1600" i="1" dirty="0" err="1"/>
              <a:t>подсостояний</a:t>
            </a:r>
            <a:r>
              <a:rPr lang="ru-RU" sz="1600" i="1" dirty="0"/>
              <a:t>, в свою очередь, может являться составным состоянием и содержать внутри себя другие вложенные </a:t>
            </a:r>
            <a:r>
              <a:rPr lang="ru-RU" sz="1600" i="1" dirty="0" err="1"/>
              <a:t>подсостояния</a:t>
            </a:r>
            <a:r>
              <a:rPr lang="ru-RU" sz="1600" i="1" dirty="0"/>
              <a:t>.</a:t>
            </a:r>
          </a:p>
          <a:p>
            <a:pPr marL="719138" indent="-363538">
              <a:buFont typeface="Wingdings" pitchFamily="2" charset="2"/>
              <a:buChar char="Ø"/>
            </a:pPr>
            <a:r>
              <a:rPr lang="ru-RU" sz="1600" i="1" dirty="0"/>
              <a:t>количество уровней вложенности составных состояний не фиксировано.</a:t>
            </a:r>
          </a:p>
          <a:p>
            <a:endParaRPr lang="ru-RU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4933" y="2276872"/>
            <a:ext cx="2446933" cy="13624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96081" y="6309320"/>
            <a:ext cx="83518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3852863" algn="l"/>
                <a:tab pos="4930775" algn="l"/>
                <a:tab pos="5376863" algn="l"/>
              </a:tabLst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16/29</a:t>
            </a:r>
            <a:r>
              <a:rPr lang="ru-RU" b="1" dirty="0">
                <a:solidFill>
                  <a:srgbClr val="0000CC"/>
                </a:solidFill>
              </a:rPr>
              <a:t>		</a:t>
            </a:r>
            <a:r>
              <a:rPr lang="ru-RU" b="1" dirty="0" smtClean="0">
                <a:solidFill>
                  <a:srgbClr val="0000CC"/>
                </a:solidFill>
              </a:rPr>
              <a:t>Самарский университет</a:t>
            </a:r>
            <a:endParaRPr lang="ru-RU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6656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640960" cy="914400"/>
          </a:xfrm>
        </p:spPr>
        <p:txBody>
          <a:bodyPr/>
          <a:lstStyle/>
          <a:p>
            <a:r>
              <a:rPr lang="ru-RU" sz="2800" b="1" dirty="0" smtClean="0"/>
              <a:t>СОСТАВНОЕ СОСТОЯНИЕ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i="1" dirty="0" smtClean="0"/>
              <a:t>с последовательными </a:t>
            </a:r>
            <a:r>
              <a:rPr lang="ru-RU" sz="2800" i="1" dirty="0" err="1" smtClean="0"/>
              <a:t>подсостояниями</a:t>
            </a:r>
            <a:endParaRPr lang="ru-RU" sz="2800" i="1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4380169"/>
            <a:ext cx="4714286" cy="1857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46906" y="3950620"/>
            <a:ext cx="799288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i="1" dirty="0" smtClean="0"/>
              <a:t>Пример составного состояния с </a:t>
            </a:r>
            <a:r>
              <a:rPr lang="ru-RU" sz="1400" i="1" dirty="0"/>
              <a:t>двумя вложенными последовательными </a:t>
            </a:r>
            <a:r>
              <a:rPr lang="ru-RU" sz="1400" i="1" dirty="0" err="1"/>
              <a:t>подсостояниями</a:t>
            </a:r>
            <a:endParaRPr lang="ru-RU" sz="1400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1536770"/>
            <a:ext cx="489654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ru-RU" b="1" i="1" dirty="0">
                <a:latin typeface="+mn-lt"/>
              </a:rPr>
              <a:t>Последовательные </a:t>
            </a:r>
            <a:r>
              <a:rPr lang="ru-RU" b="1" i="1" dirty="0" err="1">
                <a:latin typeface="+mn-lt"/>
              </a:rPr>
              <a:t>подсостояния</a:t>
            </a:r>
            <a:r>
              <a:rPr lang="ru-RU" b="1" i="1" dirty="0">
                <a:latin typeface="+mn-lt"/>
              </a:rPr>
              <a:t> </a:t>
            </a:r>
            <a:r>
              <a:rPr lang="ru-RU" i="1" dirty="0">
                <a:latin typeface="+mn-lt"/>
              </a:rPr>
              <a:t>(</a:t>
            </a:r>
            <a:r>
              <a:rPr lang="ru-RU" i="1" dirty="0" err="1">
                <a:latin typeface="+mn-lt"/>
              </a:rPr>
              <a:t>sequential</a:t>
            </a:r>
            <a:r>
              <a:rPr lang="ru-RU" i="1" dirty="0">
                <a:latin typeface="+mn-lt"/>
              </a:rPr>
              <a:t> </a:t>
            </a:r>
            <a:r>
              <a:rPr lang="ru-RU" i="1" dirty="0" err="1">
                <a:latin typeface="+mn-lt"/>
              </a:rPr>
              <a:t>substates</a:t>
            </a:r>
            <a:r>
              <a:rPr lang="ru-RU" i="1" dirty="0">
                <a:latin typeface="+mn-lt"/>
              </a:rPr>
              <a:t>) </a:t>
            </a:r>
            <a:r>
              <a:rPr lang="ru-RU" dirty="0">
                <a:latin typeface="+mn-lt"/>
              </a:rPr>
              <a:t>используются для моделирования такого поведения </a:t>
            </a:r>
            <a:r>
              <a:rPr lang="ru-RU" dirty="0" smtClean="0">
                <a:latin typeface="+mn-lt"/>
              </a:rPr>
              <a:t>объекта, во </a:t>
            </a:r>
            <a:r>
              <a:rPr lang="ru-RU" dirty="0">
                <a:latin typeface="+mn-lt"/>
              </a:rPr>
              <a:t>время которого в каждый момент времени объект может находиться в одном и только одном </a:t>
            </a:r>
            <a:r>
              <a:rPr lang="ru-RU" dirty="0" smtClean="0">
                <a:latin typeface="+mn-lt"/>
              </a:rPr>
              <a:t>из </a:t>
            </a:r>
            <a:r>
              <a:rPr lang="ru-RU" dirty="0" err="1" smtClean="0">
                <a:latin typeface="+mn-lt"/>
              </a:rPr>
              <a:t>подсостояний</a:t>
            </a:r>
            <a:r>
              <a:rPr lang="ru-RU" dirty="0">
                <a:latin typeface="+mn-lt"/>
              </a:rPr>
              <a:t>. </a:t>
            </a:r>
            <a:endParaRPr lang="ru-RU" dirty="0" smtClean="0"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1206" y="5604305"/>
            <a:ext cx="1764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FF0000"/>
                </a:solidFill>
              </a:rPr>
              <a:t>рефлексивный переход</a:t>
            </a:r>
            <a:endParaRPr lang="ru-RU" sz="12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58151" y="4596193"/>
            <a:ext cx="1764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FF0000"/>
                </a:solidFill>
              </a:rPr>
              <a:t>простой</a:t>
            </a:r>
            <a:br>
              <a:rPr lang="ru-RU" sz="1200" b="1" dirty="0" smtClean="0">
                <a:solidFill>
                  <a:srgbClr val="FF0000"/>
                </a:solidFill>
              </a:rPr>
            </a:br>
            <a:r>
              <a:rPr lang="ru-RU" sz="1200" b="1" dirty="0" smtClean="0">
                <a:solidFill>
                  <a:srgbClr val="FF0000"/>
                </a:solidFill>
              </a:rPr>
              <a:t>переход</a:t>
            </a:r>
            <a:endParaRPr lang="ru-RU" sz="1200" b="1" dirty="0">
              <a:solidFill>
                <a:srgbClr val="FF0000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844824"/>
            <a:ext cx="3346016" cy="12754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96081" y="6309320"/>
            <a:ext cx="83518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3852863" algn="l"/>
                <a:tab pos="4930775" algn="l"/>
                <a:tab pos="5376863" algn="l"/>
              </a:tabLst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17/29</a:t>
            </a:r>
            <a:r>
              <a:rPr lang="ru-RU" b="1" dirty="0">
                <a:solidFill>
                  <a:srgbClr val="0000CC"/>
                </a:solidFill>
              </a:rPr>
              <a:t>		</a:t>
            </a:r>
            <a:r>
              <a:rPr lang="ru-RU" b="1" dirty="0" smtClean="0">
                <a:solidFill>
                  <a:srgbClr val="0000CC"/>
                </a:solidFill>
              </a:rPr>
              <a:t>Самарский университет</a:t>
            </a:r>
            <a:endParaRPr lang="ru-RU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6330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248" y="188640"/>
            <a:ext cx="8712968" cy="914400"/>
          </a:xfrm>
        </p:spPr>
        <p:txBody>
          <a:bodyPr/>
          <a:lstStyle/>
          <a:p>
            <a:r>
              <a:rPr lang="ru-RU" sz="2800" b="1" dirty="0" smtClean="0"/>
              <a:t>СОСТАВНОЕ СОСТОЯНИЕ</a:t>
            </a:r>
            <a:r>
              <a:rPr lang="ru-RU" sz="2800" dirty="0" smtClean="0"/>
              <a:t> </a:t>
            </a:r>
            <a:br>
              <a:rPr lang="ru-RU" sz="2800" dirty="0" smtClean="0"/>
            </a:br>
            <a:r>
              <a:rPr lang="ru-RU" sz="2800" i="1" dirty="0" smtClean="0"/>
              <a:t>с параллельными </a:t>
            </a:r>
            <a:r>
              <a:rPr lang="ru-RU" sz="2800" i="1" dirty="0" err="1" smtClean="0"/>
              <a:t>подсостояниями</a:t>
            </a:r>
            <a:endParaRPr lang="ru-RU" sz="2800" i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95288" y="3501008"/>
            <a:ext cx="799288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i="1" dirty="0"/>
              <a:t>Пример составного состояния </a:t>
            </a:r>
            <a:r>
              <a:rPr lang="ru-RU" sz="1400" i="1" dirty="0" smtClean="0"/>
              <a:t>с вложенными параллельными </a:t>
            </a:r>
            <a:r>
              <a:rPr lang="ru-RU" sz="1400" i="1" dirty="0" err="1" smtClean="0"/>
              <a:t>подсостояниями</a:t>
            </a:r>
            <a:endParaRPr lang="ru-RU" sz="1400" i="1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7885" y="3861048"/>
            <a:ext cx="4772025" cy="2200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288" y="1600200"/>
            <a:ext cx="8139112" cy="4419600"/>
          </a:xfrm>
        </p:spPr>
        <p:txBody>
          <a:bodyPr/>
          <a:lstStyle/>
          <a:p>
            <a:r>
              <a:rPr lang="ru-RU" sz="2000" b="1" i="1" dirty="0"/>
              <a:t>Параллельные </a:t>
            </a:r>
            <a:r>
              <a:rPr lang="ru-RU" sz="2000" b="1" i="1" dirty="0" err="1"/>
              <a:t>подсостояния</a:t>
            </a:r>
            <a:r>
              <a:rPr lang="ru-RU" sz="2000" b="1" i="1" dirty="0"/>
              <a:t> </a:t>
            </a:r>
            <a:r>
              <a:rPr lang="ru-RU" sz="2000" i="1" dirty="0"/>
              <a:t>(</a:t>
            </a:r>
            <a:r>
              <a:rPr lang="ru-RU" sz="2000" i="1" dirty="0" err="1"/>
              <a:t>concurrent</a:t>
            </a:r>
            <a:r>
              <a:rPr lang="ru-RU" sz="2000" i="1" dirty="0"/>
              <a:t> </a:t>
            </a:r>
            <a:r>
              <a:rPr lang="ru-RU" sz="2000" i="1" dirty="0" err="1"/>
              <a:t>substates</a:t>
            </a:r>
            <a:r>
              <a:rPr lang="ru-RU" sz="2000" i="1" dirty="0"/>
              <a:t>) </a:t>
            </a:r>
            <a:r>
              <a:rPr lang="ru-RU" sz="2000" dirty="0"/>
              <a:t>позволяют специфицировать два и более подавтомата, которые могут выполняться параллельно внутри составного события</a:t>
            </a:r>
            <a:r>
              <a:rPr lang="ru-RU" sz="2000" dirty="0" smtClean="0"/>
              <a:t>.</a:t>
            </a:r>
          </a:p>
          <a:p>
            <a:r>
              <a:rPr lang="ru-RU" sz="2000" dirty="0"/>
              <a:t>параллельные </a:t>
            </a:r>
            <a:r>
              <a:rPr lang="ru-RU" sz="2000" dirty="0" err="1"/>
              <a:t>подсостояния</a:t>
            </a:r>
            <a:r>
              <a:rPr lang="ru-RU" sz="2000" dirty="0"/>
              <a:t> </a:t>
            </a:r>
            <a:r>
              <a:rPr lang="ru-RU" sz="2000" dirty="0" smtClean="0"/>
              <a:t>могут состоять </a:t>
            </a:r>
            <a:r>
              <a:rPr lang="ru-RU" sz="2000" dirty="0"/>
              <a:t>из нескольких последовательных </a:t>
            </a:r>
            <a:r>
              <a:rPr lang="ru-RU" sz="2000" dirty="0" err="1"/>
              <a:t>подсостояний</a:t>
            </a:r>
            <a:r>
              <a:rPr lang="ru-RU" sz="2000" dirty="0"/>
              <a:t> 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96081" y="6309320"/>
            <a:ext cx="83518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3852863" algn="l"/>
                <a:tab pos="4930775" algn="l"/>
                <a:tab pos="5376863" algn="l"/>
              </a:tabLst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18/29</a:t>
            </a:r>
            <a:r>
              <a:rPr lang="ru-RU" b="1" dirty="0">
                <a:solidFill>
                  <a:srgbClr val="0000CC"/>
                </a:solidFill>
              </a:rPr>
              <a:t>		</a:t>
            </a:r>
            <a:r>
              <a:rPr lang="ru-RU" b="1" dirty="0" smtClean="0">
                <a:solidFill>
                  <a:srgbClr val="0000CC"/>
                </a:solidFill>
              </a:rPr>
              <a:t>Самарский университет</a:t>
            </a:r>
            <a:endParaRPr lang="ru-RU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4979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Разделение и слияние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608806" y="1412776"/>
            <a:ext cx="7924800" cy="4419600"/>
          </a:xfrm>
        </p:spPr>
        <p:txBody>
          <a:bodyPr/>
          <a:lstStyle/>
          <a:p>
            <a:pPr eaLnBrk="1" hangingPunct="1"/>
            <a:r>
              <a:rPr lang="ru-RU" sz="1600" b="1" i="1" dirty="0" smtClean="0"/>
              <a:t>Вершина разделения</a:t>
            </a:r>
            <a:r>
              <a:rPr lang="ru-RU" sz="1600" b="1" dirty="0" smtClean="0"/>
              <a:t> </a:t>
            </a:r>
            <a:r>
              <a:rPr lang="ru-RU" sz="1600" i="1" dirty="0" smtClean="0"/>
              <a:t>(</a:t>
            </a:r>
            <a:r>
              <a:rPr lang="ru-RU" sz="1600" i="1" dirty="0" err="1" smtClean="0"/>
              <a:t>fork</a:t>
            </a:r>
            <a:r>
              <a:rPr lang="ru-RU" sz="1600" i="1" dirty="0" smtClean="0"/>
              <a:t> </a:t>
            </a:r>
            <a:r>
              <a:rPr lang="en-US" sz="1600" i="1" dirty="0" smtClean="0"/>
              <a:t>vertex</a:t>
            </a:r>
            <a:r>
              <a:rPr lang="ru-RU" sz="1600" i="1" dirty="0" smtClean="0"/>
              <a:t>)</a:t>
            </a:r>
            <a:r>
              <a:rPr lang="ru-RU" sz="1600" dirty="0" smtClean="0"/>
              <a:t> – </a:t>
            </a:r>
            <a:r>
              <a:rPr lang="ru-RU" sz="1600" dirty="0" err="1" smtClean="0"/>
              <a:t>псевдосостояние</a:t>
            </a:r>
            <a:r>
              <a:rPr lang="ru-RU" sz="1600" dirty="0" smtClean="0"/>
              <a:t>, предназначенное для разделения входящего перехода на два или более перехода, которые имеют в качестве своих целей вершины в ортогональных регионах композитного состояния.</a:t>
            </a:r>
          </a:p>
          <a:p>
            <a:pPr eaLnBrk="1" hangingPunct="1"/>
            <a:endParaRPr lang="ru-RU" sz="1600" b="1" i="1" dirty="0" smtClean="0"/>
          </a:p>
          <a:p>
            <a:pPr eaLnBrk="1" hangingPunct="1"/>
            <a:endParaRPr lang="ru-RU" sz="1600" b="1" i="1" dirty="0"/>
          </a:p>
          <a:p>
            <a:pPr eaLnBrk="1" hangingPunct="1"/>
            <a:endParaRPr lang="ru-RU" sz="1600" b="1" i="1" dirty="0" smtClean="0"/>
          </a:p>
          <a:p>
            <a:pPr eaLnBrk="1" hangingPunct="1"/>
            <a:endParaRPr lang="ru-RU" sz="1600" b="1" i="1" dirty="0"/>
          </a:p>
          <a:p>
            <a:pPr eaLnBrk="1" hangingPunct="1"/>
            <a:r>
              <a:rPr lang="ru-RU" sz="1600" b="1" i="1" dirty="0" smtClean="0"/>
              <a:t>Вершина слияния </a:t>
            </a:r>
            <a:r>
              <a:rPr lang="ru-RU" sz="1600" i="1" dirty="0" smtClean="0"/>
              <a:t>(</a:t>
            </a:r>
            <a:r>
              <a:rPr lang="ru-RU" sz="1600" i="1" dirty="0" err="1" smtClean="0"/>
              <a:t>join</a:t>
            </a:r>
            <a:r>
              <a:rPr lang="ru-RU" sz="1600" i="1" dirty="0" smtClean="0"/>
              <a:t> </a:t>
            </a:r>
            <a:r>
              <a:rPr lang="en-US" sz="1600" i="1" dirty="0" smtClean="0"/>
              <a:t>vertex</a:t>
            </a:r>
            <a:r>
              <a:rPr lang="ru-RU" sz="1600" i="1" dirty="0" smtClean="0"/>
              <a:t>)</a:t>
            </a:r>
            <a:r>
              <a:rPr lang="ru-RU" sz="1600" dirty="0" smtClean="0"/>
              <a:t> – </a:t>
            </a:r>
            <a:r>
              <a:rPr lang="ru-RU" sz="1600" dirty="0" err="1" smtClean="0"/>
              <a:t>псевдосостояние</a:t>
            </a:r>
            <a:r>
              <a:rPr lang="ru-RU" sz="1600" dirty="0" smtClean="0"/>
              <a:t>, предназначенное для соединения нескольких переходов, которые имеют в качестве своих источников вершины из различных ортогональных регионов композитного состояния. </a:t>
            </a:r>
          </a:p>
        </p:txBody>
      </p:sp>
      <p:pic>
        <p:nvPicPr>
          <p:cNvPr id="6" name="Picture 3" descr="ST_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4509120"/>
            <a:ext cx="5111924" cy="1214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 descr="ST_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6163" y="2217199"/>
            <a:ext cx="4671070" cy="1490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96081" y="6309320"/>
            <a:ext cx="83518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3852863" algn="l"/>
                <a:tab pos="4930775" algn="l"/>
                <a:tab pos="5376863" algn="l"/>
              </a:tabLst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20/29</a:t>
            </a:r>
            <a:r>
              <a:rPr lang="ru-RU" b="1" dirty="0">
                <a:solidFill>
                  <a:srgbClr val="0000CC"/>
                </a:solidFill>
              </a:rPr>
              <a:t>		</a:t>
            </a:r>
            <a:r>
              <a:rPr lang="ru-RU" b="1" dirty="0" smtClean="0">
                <a:solidFill>
                  <a:srgbClr val="0000CC"/>
                </a:solidFill>
              </a:rPr>
              <a:t>Самарский университет</a:t>
            </a:r>
            <a:endParaRPr lang="ru-RU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066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42" y="1595611"/>
            <a:ext cx="7229475" cy="305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404813"/>
            <a:ext cx="7372350" cy="609600"/>
          </a:xfrm>
        </p:spPr>
        <p:txBody>
          <a:bodyPr/>
          <a:lstStyle/>
          <a:p>
            <a:pPr eaLnBrk="1" hangingPunct="1"/>
            <a:r>
              <a:rPr lang="ru-RU" sz="3200" b="1" dirty="0" smtClean="0"/>
              <a:t>Назначение диаграммы </a:t>
            </a:r>
            <a:r>
              <a:rPr lang="ru-RU" sz="3200" b="1" dirty="0" smtClean="0">
                <a:latin typeface="Arial" charset="0"/>
              </a:rPr>
              <a:t>состояний</a:t>
            </a:r>
            <a:endParaRPr lang="ru-RU" sz="3200" b="1" dirty="0" smtClean="0"/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492945" y="3509475"/>
            <a:ext cx="5508000" cy="972000"/>
          </a:xfrm>
          <a:prstGeom prst="rect">
            <a:avLst/>
          </a:prstGeom>
          <a:solidFill>
            <a:schemeClr val="bg1">
              <a:alpha val="0"/>
            </a:schemeClr>
          </a:solidFill>
          <a:ln w="31750" algn="ctr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682774" y="4581128"/>
            <a:ext cx="7776863" cy="1514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ru-RU" sz="1400" b="1" i="1" dirty="0"/>
              <a:t>Диаграммы состояний (</a:t>
            </a:r>
            <a:r>
              <a:rPr lang="en-US" sz="1400" b="1" i="1" dirty="0"/>
              <a:t>State machine</a:t>
            </a:r>
            <a:r>
              <a:rPr lang="ru-RU" sz="1400" b="1" i="1" dirty="0"/>
              <a:t>) </a:t>
            </a:r>
            <a:r>
              <a:rPr lang="ru-RU" sz="1400" dirty="0"/>
              <a:t>предназначены для описания </a:t>
            </a:r>
            <a:r>
              <a:rPr lang="ru-RU" sz="1400" dirty="0" smtClean="0"/>
              <a:t>поведения </a:t>
            </a:r>
            <a:r>
              <a:rPr lang="ru-RU" sz="1400" dirty="0"/>
              <a:t>элемента модели в течение его жизненного </a:t>
            </a:r>
            <a:r>
              <a:rPr lang="ru-RU" sz="1400" dirty="0" smtClean="0"/>
              <a:t>цикла: </a:t>
            </a:r>
            <a:endParaRPr lang="en-US" sz="1400" dirty="0"/>
          </a:p>
          <a:p>
            <a:pPr marL="627063" indent="-271463" algn="just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</a:pPr>
            <a:r>
              <a:rPr lang="ru-RU" sz="1400" dirty="0"/>
              <a:t>применяются для того, чтобы объяснить, каким образом работают сложные </a:t>
            </a:r>
            <a:r>
              <a:rPr lang="ru-RU" sz="1400" dirty="0" smtClean="0"/>
              <a:t>объекты;</a:t>
            </a:r>
            <a:endParaRPr lang="en-US" sz="1400" dirty="0"/>
          </a:p>
          <a:p>
            <a:pPr marL="627063" indent="-271463" algn="just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</a:pPr>
            <a:r>
              <a:rPr lang="ru-RU" sz="1400" dirty="0"/>
              <a:t>полезна при моделировании жизненного цикла </a:t>
            </a:r>
            <a:r>
              <a:rPr lang="ru-RU" sz="1400" dirty="0" smtClean="0"/>
              <a:t>объекта; </a:t>
            </a:r>
            <a:endParaRPr lang="ru-RU" sz="1400" dirty="0"/>
          </a:p>
          <a:p>
            <a:pPr marL="627063" indent="-271463" algn="just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</a:pPr>
            <a:r>
              <a:rPr lang="ru-RU" sz="1400" dirty="0"/>
              <a:t>служат для моделирования динамических аспектов </a:t>
            </a:r>
            <a:r>
              <a:rPr lang="ru-RU" sz="1400" dirty="0" smtClean="0"/>
              <a:t>системы.</a:t>
            </a:r>
            <a:endParaRPr lang="en-US" sz="1400" dirty="0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96081" y="6309320"/>
            <a:ext cx="83518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3852863" algn="l"/>
                <a:tab pos="4930775" algn="l"/>
                <a:tab pos="5376863" algn="l"/>
              </a:tabLst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2/29</a:t>
            </a:r>
            <a:r>
              <a:rPr lang="ru-RU" b="1" dirty="0">
                <a:solidFill>
                  <a:srgbClr val="0000CC"/>
                </a:solidFill>
              </a:rPr>
              <a:t>		</a:t>
            </a:r>
            <a:r>
              <a:rPr lang="ru-RU" b="1" dirty="0" smtClean="0">
                <a:solidFill>
                  <a:srgbClr val="0000CC"/>
                </a:solidFill>
              </a:rPr>
              <a:t>Самарский университет</a:t>
            </a:r>
            <a:endParaRPr lang="ru-RU" b="1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248" y="188640"/>
            <a:ext cx="8712968" cy="914400"/>
          </a:xfrm>
        </p:spPr>
        <p:txBody>
          <a:bodyPr/>
          <a:lstStyle/>
          <a:p>
            <a:r>
              <a:rPr lang="ru-RU" sz="2800" b="1" dirty="0" smtClean="0"/>
              <a:t>СОСТАВНОЕ СОСТОЯНИЕ</a:t>
            </a:r>
            <a:br>
              <a:rPr lang="ru-RU" sz="2800" b="1" dirty="0" smtClean="0"/>
            </a:br>
            <a:r>
              <a:rPr lang="ru-RU" sz="2000" i="1" dirty="0" smtClean="0"/>
              <a:t>с параллельными </a:t>
            </a:r>
            <a:r>
              <a:rPr lang="ru-RU" sz="2000" i="1" dirty="0" err="1" smtClean="0"/>
              <a:t>подсостояниями</a:t>
            </a:r>
            <a:r>
              <a:rPr lang="ru-RU" sz="2000" i="1" dirty="0" smtClean="0"/>
              <a:t> и сложными переходами</a:t>
            </a:r>
            <a:endParaRPr lang="ru-RU" sz="2000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288" y="1445096"/>
            <a:ext cx="7993136" cy="4432176"/>
          </a:xfrm>
        </p:spPr>
        <p:txBody>
          <a:bodyPr/>
          <a:lstStyle/>
          <a:p>
            <a:r>
              <a:rPr lang="ru-RU" sz="2000" dirty="0" smtClean="0"/>
              <a:t>Пример составного состояния</a:t>
            </a:r>
            <a:endParaRPr lang="ru-RU" sz="2000" i="1" dirty="0" smtClean="0"/>
          </a:p>
          <a:p>
            <a:endParaRPr lang="ru-RU" sz="2000" dirty="0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96081" y="6309320"/>
            <a:ext cx="83518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3852863" algn="l"/>
                <a:tab pos="4930775" algn="l"/>
                <a:tab pos="5376863" algn="l"/>
              </a:tabLst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19/29</a:t>
            </a:r>
            <a:r>
              <a:rPr lang="ru-RU" b="1" dirty="0">
                <a:solidFill>
                  <a:srgbClr val="0000CC"/>
                </a:solidFill>
              </a:rPr>
              <a:t>		</a:t>
            </a:r>
            <a:r>
              <a:rPr lang="ru-RU" b="1" dirty="0" smtClean="0">
                <a:solidFill>
                  <a:srgbClr val="0000CC"/>
                </a:solidFill>
              </a:rPr>
              <a:t>Самарский университет</a:t>
            </a:r>
            <a:endParaRPr lang="ru-RU" b="1" dirty="0">
              <a:solidFill>
                <a:srgbClr val="0000CC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132856"/>
            <a:ext cx="7488832" cy="326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851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 smtClean="0"/>
              <a:t>СОСТАВНОЕ СОСТОЯНИЕ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i="1" dirty="0" smtClean="0"/>
              <a:t>со </a:t>
            </a:r>
            <a:r>
              <a:rPr lang="ru-RU" sz="2800" i="1" dirty="0"/>
              <a:t>скрытой внутренней структурой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smtClean="0"/>
              <a:t>позволяет скрыть </a:t>
            </a:r>
            <a:r>
              <a:rPr lang="ru-RU" sz="2000" dirty="0"/>
              <a:t>внутреннюю структуру составного </a:t>
            </a:r>
            <a:r>
              <a:rPr lang="ru-RU" sz="2000" dirty="0" smtClean="0"/>
              <a:t>состояния</a:t>
            </a:r>
          </a:p>
          <a:p>
            <a:r>
              <a:rPr lang="ru-RU" sz="2000" dirty="0" smtClean="0"/>
              <a:t>используется для больших </a:t>
            </a:r>
            <a:r>
              <a:rPr lang="ru-RU" sz="2000" dirty="0"/>
              <a:t>по </a:t>
            </a:r>
            <a:r>
              <a:rPr lang="ru-RU" sz="2000" dirty="0" smtClean="0"/>
              <a:t>масштабу составных состояний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284984"/>
            <a:ext cx="3892032" cy="165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 bwMode="auto">
          <a:xfrm>
            <a:off x="3779912" y="4509120"/>
            <a:ext cx="864096" cy="360040"/>
          </a:xfrm>
          <a:prstGeom prst="rect">
            <a:avLst/>
          </a:prstGeom>
          <a:noFill/>
          <a:ln w="31750" cap="flat" cmpd="sng" algn="ctr">
            <a:solidFill>
              <a:srgbClr val="FF0066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96081" y="6309320"/>
            <a:ext cx="83518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3852863" algn="l"/>
                <a:tab pos="4930775" algn="l"/>
                <a:tab pos="5376863" algn="l"/>
              </a:tabLst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21/29</a:t>
            </a:r>
            <a:r>
              <a:rPr lang="ru-RU" b="1" dirty="0">
                <a:solidFill>
                  <a:srgbClr val="0000CC"/>
                </a:solidFill>
              </a:rPr>
              <a:t>		</a:t>
            </a:r>
            <a:r>
              <a:rPr lang="ru-RU" b="1" dirty="0" smtClean="0">
                <a:solidFill>
                  <a:srgbClr val="0000CC"/>
                </a:solidFill>
              </a:rPr>
              <a:t>Самарский университет</a:t>
            </a:r>
            <a:endParaRPr lang="ru-RU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037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Историческое состояние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b="1" i="1" dirty="0"/>
              <a:t>Историческое состояние </a:t>
            </a:r>
            <a:r>
              <a:rPr lang="ru-RU" sz="2000" i="1" dirty="0"/>
              <a:t>(</a:t>
            </a:r>
            <a:r>
              <a:rPr lang="ru-RU" sz="2000" i="1" dirty="0" err="1"/>
              <a:t>history</a:t>
            </a:r>
            <a:r>
              <a:rPr lang="ru-RU" sz="2000" i="1" dirty="0"/>
              <a:t> </a:t>
            </a:r>
            <a:r>
              <a:rPr lang="ru-RU" sz="2000" i="1" dirty="0" err="1"/>
              <a:t>state</a:t>
            </a:r>
            <a:r>
              <a:rPr lang="ru-RU" sz="2000" i="1" dirty="0"/>
              <a:t>)</a:t>
            </a:r>
            <a:r>
              <a:rPr lang="ru-RU" sz="2000" dirty="0"/>
              <a:t> </a:t>
            </a:r>
            <a:r>
              <a:rPr lang="ru-RU" sz="2000" dirty="0" smtClean="0"/>
              <a:t>используется </a:t>
            </a:r>
            <a:r>
              <a:rPr lang="ru-RU" sz="2000" dirty="0"/>
              <a:t>для запоминания того из последовательных </a:t>
            </a:r>
            <a:r>
              <a:rPr lang="ru-RU" sz="2000" dirty="0" err="1"/>
              <a:t>подсостояний</a:t>
            </a:r>
            <a:r>
              <a:rPr lang="ru-RU" sz="2000" dirty="0"/>
              <a:t>, которое было текущим в момент выхода из составного </a:t>
            </a:r>
            <a:r>
              <a:rPr lang="ru-RU" sz="2000" dirty="0" smtClean="0"/>
              <a:t>состояния.</a:t>
            </a:r>
          </a:p>
          <a:p>
            <a:r>
              <a:rPr lang="ru-RU" sz="2000" dirty="0" smtClean="0"/>
              <a:t>Существует две </a:t>
            </a:r>
            <a:r>
              <a:rPr lang="ru-RU" sz="2000" dirty="0"/>
              <a:t>разновидности исторического состояния: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            </a:t>
            </a:r>
            <a:r>
              <a:rPr lang="ru-RU" sz="2000" i="1" dirty="0" smtClean="0"/>
              <a:t>недавнее        </a:t>
            </a:r>
            <a:r>
              <a:rPr lang="ru-RU" sz="2000" dirty="0" smtClean="0"/>
              <a:t> и         </a:t>
            </a:r>
            <a:r>
              <a:rPr lang="ru-RU" sz="2000" i="1" dirty="0" smtClean="0"/>
              <a:t>давнее</a:t>
            </a:r>
            <a:r>
              <a:rPr lang="ru-RU" sz="2000" dirty="0" smtClean="0"/>
              <a:t>.</a:t>
            </a:r>
          </a:p>
          <a:p>
            <a:endParaRPr lang="ru-RU" sz="2000" dirty="0"/>
          </a:p>
          <a:p>
            <a:endParaRPr lang="ru-RU" sz="2000" dirty="0" smtClean="0"/>
          </a:p>
          <a:p>
            <a:pPr marL="627063" indent="-271463">
              <a:buFont typeface="Wingdings" pitchFamily="2" charset="2"/>
              <a:buChar char="Ø"/>
            </a:pPr>
            <a:r>
              <a:rPr lang="ru-RU" sz="1800" i="1" dirty="0" smtClean="0"/>
              <a:t>недавнее </a:t>
            </a:r>
            <a:r>
              <a:rPr lang="ru-RU" sz="1800" i="1" dirty="0"/>
              <a:t>историческое состояние </a:t>
            </a:r>
            <a:r>
              <a:rPr lang="en-US" sz="1800" dirty="0"/>
              <a:t>(shallow history state) </a:t>
            </a:r>
            <a:r>
              <a:rPr lang="ru-RU" sz="1800" dirty="0" smtClean="0"/>
              <a:t>запоминает </a:t>
            </a:r>
            <a:r>
              <a:rPr lang="ru-RU" sz="1800" dirty="0"/>
              <a:t>историю только того подавтомата, к которому он </a:t>
            </a:r>
            <a:r>
              <a:rPr lang="ru-RU" sz="1800" dirty="0" smtClean="0"/>
              <a:t>относится</a:t>
            </a:r>
          </a:p>
          <a:p>
            <a:pPr marL="627063" indent="-271463">
              <a:buFont typeface="Wingdings" pitchFamily="2" charset="2"/>
              <a:buChar char="Ø"/>
            </a:pPr>
            <a:r>
              <a:rPr lang="ru-RU" sz="1800" i="1" dirty="0"/>
              <a:t>д</a:t>
            </a:r>
            <a:r>
              <a:rPr lang="ru-RU" sz="1800" i="1" dirty="0" smtClean="0"/>
              <a:t>авнее </a:t>
            </a:r>
            <a:r>
              <a:rPr lang="ru-RU" sz="1800" i="1" dirty="0"/>
              <a:t>историческое состояние </a:t>
            </a:r>
            <a:r>
              <a:rPr lang="ru-RU" sz="1800" dirty="0"/>
              <a:t>(</a:t>
            </a:r>
            <a:r>
              <a:rPr lang="ru-RU" sz="1800" dirty="0" err="1"/>
              <a:t>deep</a:t>
            </a:r>
            <a:r>
              <a:rPr lang="ru-RU" sz="1800" dirty="0"/>
              <a:t> </a:t>
            </a:r>
            <a:r>
              <a:rPr lang="ru-RU" sz="1800" dirty="0" err="1"/>
              <a:t>history</a:t>
            </a:r>
            <a:r>
              <a:rPr lang="ru-RU" sz="1800" dirty="0"/>
              <a:t> </a:t>
            </a:r>
            <a:r>
              <a:rPr lang="ru-RU" sz="1800" dirty="0" err="1"/>
              <a:t>state</a:t>
            </a:r>
            <a:r>
              <a:rPr lang="ru-RU" sz="1800" dirty="0" smtClean="0"/>
              <a:t>) </a:t>
            </a:r>
            <a:r>
              <a:rPr lang="ru-RU" sz="1800" dirty="0"/>
              <a:t>служит для запоминания всех </a:t>
            </a:r>
            <a:r>
              <a:rPr lang="ru-RU" sz="1800" dirty="0" err="1"/>
              <a:t>подсостояний</a:t>
            </a:r>
            <a:r>
              <a:rPr lang="ru-RU" sz="1800" dirty="0"/>
              <a:t> любого уровня вложенности для текущего подавтомата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717032"/>
            <a:ext cx="3686175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96081" y="6309320"/>
            <a:ext cx="83518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3852863" algn="l"/>
                <a:tab pos="4930775" algn="l"/>
                <a:tab pos="5376863" algn="l"/>
              </a:tabLst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22/29</a:t>
            </a:r>
            <a:r>
              <a:rPr lang="ru-RU" b="1" dirty="0">
                <a:solidFill>
                  <a:srgbClr val="0000CC"/>
                </a:solidFill>
              </a:rPr>
              <a:t>		</a:t>
            </a:r>
            <a:r>
              <a:rPr lang="ru-RU" b="1" dirty="0" smtClean="0">
                <a:solidFill>
                  <a:srgbClr val="0000CC"/>
                </a:solidFill>
              </a:rPr>
              <a:t>Самарский университет</a:t>
            </a:r>
            <a:endParaRPr lang="ru-RU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167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260648"/>
            <a:ext cx="8015287" cy="914400"/>
          </a:xfrm>
        </p:spPr>
        <p:txBody>
          <a:bodyPr/>
          <a:lstStyle/>
          <a:p>
            <a:pPr eaLnBrk="1" hangingPunct="1"/>
            <a:r>
              <a:rPr lang="ru-RU" sz="3600" i="1" dirty="0" smtClean="0"/>
              <a:t>Недавнее историческое </a:t>
            </a:r>
            <a:r>
              <a:rPr lang="ru-RU" sz="3600" i="1" dirty="0"/>
              <a:t>состояние</a:t>
            </a:r>
            <a:endParaRPr lang="ru-RU" sz="3600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412776"/>
            <a:ext cx="7848600" cy="5038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000" dirty="0" smtClean="0"/>
              <a:t>запоминает </a:t>
            </a:r>
            <a:r>
              <a:rPr lang="ru-RU" sz="2000" dirty="0"/>
              <a:t>историю только того подавтомата, к которому он относится</a:t>
            </a: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306" y="2132856"/>
            <a:ext cx="6781800" cy="3905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012160" y="3475302"/>
            <a:ext cx="28803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srgbClr val="FF0000"/>
                </a:solidFill>
              </a:rPr>
              <a:t>конечное состояние </a:t>
            </a:r>
            <a:r>
              <a:rPr lang="ru-RU" sz="1200" b="1" dirty="0" smtClean="0">
                <a:solidFill>
                  <a:srgbClr val="FF0000"/>
                </a:solidFill>
              </a:rPr>
              <a:t>потока</a:t>
            </a:r>
            <a:br>
              <a:rPr lang="ru-RU" sz="1200" b="1" dirty="0" smtClean="0">
                <a:solidFill>
                  <a:srgbClr val="FF0000"/>
                </a:solidFill>
              </a:rPr>
            </a:br>
            <a:r>
              <a:rPr lang="ru-RU" sz="1200" b="1" dirty="0" smtClean="0">
                <a:solidFill>
                  <a:srgbClr val="FF0000"/>
                </a:solidFill>
              </a:rPr>
              <a:t> </a:t>
            </a:r>
            <a:r>
              <a:rPr lang="ru-RU" sz="1200" b="1" dirty="0">
                <a:solidFill>
                  <a:srgbClr val="FF0000"/>
                </a:solidFill>
              </a:rPr>
              <a:t>(</a:t>
            </a:r>
            <a:r>
              <a:rPr lang="ru-RU" sz="1200" b="1" dirty="0" err="1">
                <a:solidFill>
                  <a:srgbClr val="FF0000"/>
                </a:solidFill>
              </a:rPr>
              <a:t>Flow</a:t>
            </a:r>
            <a:r>
              <a:rPr lang="ru-RU" sz="1200" b="1" dirty="0">
                <a:solidFill>
                  <a:srgbClr val="FF0000"/>
                </a:solidFill>
              </a:rPr>
              <a:t> </a:t>
            </a:r>
            <a:r>
              <a:rPr lang="ru-RU" sz="1200" b="1" dirty="0" err="1">
                <a:solidFill>
                  <a:srgbClr val="FF0000"/>
                </a:solidFill>
              </a:rPr>
              <a:t>final</a:t>
            </a:r>
            <a:r>
              <a:rPr lang="ru-RU" sz="1200" b="1" dirty="0">
                <a:solidFill>
                  <a:srgbClr val="FF0000"/>
                </a:solidFill>
              </a:rPr>
              <a:t> </a:t>
            </a:r>
            <a:r>
              <a:rPr lang="ru-RU" sz="1200" b="1" dirty="0" err="1">
                <a:solidFill>
                  <a:srgbClr val="FF0000"/>
                </a:solidFill>
              </a:rPr>
              <a:t>mode</a:t>
            </a:r>
            <a:r>
              <a:rPr lang="ru-RU" sz="1200" b="1" dirty="0">
                <a:solidFill>
                  <a:srgbClr val="FF0000"/>
                </a:solidFill>
              </a:rPr>
              <a:t>)</a:t>
            </a:r>
          </a:p>
        </p:txBody>
      </p:sp>
      <p:cxnSp>
        <p:nvCxnSpPr>
          <p:cNvPr id="5" name="Прямая со стрелкой 4"/>
          <p:cNvCxnSpPr/>
          <p:nvPr/>
        </p:nvCxnSpPr>
        <p:spPr bwMode="auto">
          <a:xfrm flipH="1">
            <a:off x="6324695" y="3720943"/>
            <a:ext cx="504056" cy="4320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96081" y="6309320"/>
            <a:ext cx="83518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3852863" algn="l"/>
                <a:tab pos="4930775" algn="l"/>
                <a:tab pos="5376863" algn="l"/>
              </a:tabLst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23/29</a:t>
            </a:r>
            <a:r>
              <a:rPr lang="ru-RU" b="1" dirty="0">
                <a:solidFill>
                  <a:srgbClr val="0000CC"/>
                </a:solidFill>
              </a:rPr>
              <a:t>		</a:t>
            </a:r>
            <a:r>
              <a:rPr lang="ru-RU" b="1" dirty="0" smtClean="0">
                <a:solidFill>
                  <a:srgbClr val="0000CC"/>
                </a:solidFill>
              </a:rPr>
              <a:t>Самарский университет</a:t>
            </a:r>
            <a:endParaRPr lang="ru-RU" b="1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260648"/>
            <a:ext cx="8015287" cy="914400"/>
          </a:xfrm>
        </p:spPr>
        <p:txBody>
          <a:bodyPr/>
          <a:lstStyle/>
          <a:p>
            <a:pPr eaLnBrk="1" hangingPunct="1"/>
            <a:r>
              <a:rPr lang="ru-RU" sz="3600" i="1" dirty="0"/>
              <a:t>Д</a:t>
            </a:r>
            <a:r>
              <a:rPr lang="ru-RU" sz="3600" i="1" dirty="0" smtClean="0"/>
              <a:t>авнее </a:t>
            </a:r>
            <a:r>
              <a:rPr lang="ru-RU" sz="3600" i="1" dirty="0"/>
              <a:t>историческое состояние</a:t>
            </a:r>
            <a:endParaRPr lang="ru-RU" sz="3600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412776"/>
            <a:ext cx="7848600" cy="5038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000" dirty="0"/>
              <a:t>служит для запоминания всех </a:t>
            </a:r>
            <a:r>
              <a:rPr lang="ru-RU" sz="2000" dirty="0" err="1"/>
              <a:t>подсостояний</a:t>
            </a:r>
            <a:r>
              <a:rPr lang="ru-RU" sz="2000" dirty="0"/>
              <a:t> любого уровня вложенности для текущего подавтомата</a:t>
            </a:r>
          </a:p>
          <a:p>
            <a:pPr eaLnBrk="1" hangingPunct="1">
              <a:lnSpc>
                <a:spcPct val="90000"/>
              </a:lnSpc>
            </a:pPr>
            <a:endParaRPr lang="ru-RU" sz="2000" dirty="0" smtClean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459" y="2060848"/>
            <a:ext cx="6429375" cy="412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96081" y="6309320"/>
            <a:ext cx="83518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3852863" algn="l"/>
                <a:tab pos="4930775" algn="l"/>
                <a:tab pos="5376863" algn="l"/>
              </a:tabLst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24/29</a:t>
            </a:r>
            <a:r>
              <a:rPr lang="ru-RU" b="1" dirty="0">
                <a:solidFill>
                  <a:srgbClr val="0000CC"/>
                </a:solidFill>
              </a:rPr>
              <a:t>		</a:t>
            </a:r>
            <a:r>
              <a:rPr lang="ru-RU" b="1" dirty="0" smtClean="0">
                <a:solidFill>
                  <a:srgbClr val="0000CC"/>
                </a:solidFill>
              </a:rPr>
              <a:t>Самарский университет</a:t>
            </a:r>
            <a:endParaRPr lang="ru-RU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2599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388" y="381000"/>
            <a:ext cx="8208962" cy="609600"/>
          </a:xfrm>
        </p:spPr>
        <p:txBody>
          <a:bodyPr/>
          <a:lstStyle/>
          <a:p>
            <a:pPr eaLnBrk="1" hangingPunct="1"/>
            <a:r>
              <a:rPr lang="ru-RU" sz="4000" dirty="0" smtClean="0"/>
              <a:t>Пример диаграммы состояний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27584" y="1357535"/>
            <a:ext cx="7056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/>
              <a:t>Обобщенная диаграмма состояний системы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96081" y="6309320"/>
            <a:ext cx="83518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3852863" algn="l"/>
                <a:tab pos="4930775" algn="l"/>
                <a:tab pos="5376863" algn="l"/>
              </a:tabLst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25/29</a:t>
            </a:r>
            <a:r>
              <a:rPr lang="ru-RU" b="1" dirty="0">
                <a:solidFill>
                  <a:srgbClr val="0000CC"/>
                </a:solidFill>
              </a:rPr>
              <a:t>		</a:t>
            </a:r>
            <a:r>
              <a:rPr lang="ru-RU" b="1" dirty="0" smtClean="0">
                <a:solidFill>
                  <a:srgbClr val="0000CC"/>
                </a:solidFill>
              </a:rPr>
              <a:t>Самарский университет</a:t>
            </a:r>
            <a:endParaRPr lang="ru-RU" b="1" dirty="0">
              <a:solidFill>
                <a:srgbClr val="0000CC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254" y="1726867"/>
            <a:ext cx="6935490" cy="43401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388" y="381000"/>
            <a:ext cx="8208962" cy="609600"/>
          </a:xfrm>
        </p:spPr>
        <p:txBody>
          <a:bodyPr/>
          <a:lstStyle/>
          <a:p>
            <a:pPr eaLnBrk="1" hangingPunct="1"/>
            <a:r>
              <a:rPr lang="ru-RU" sz="4000" dirty="0" smtClean="0"/>
              <a:t>Пример диаграммы состояний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315" y="1844824"/>
            <a:ext cx="7632848" cy="4123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827584" y="1357535"/>
            <a:ext cx="7056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/>
              <a:t>Декомпозиция состояния "Работа с приложением"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96081" y="6309320"/>
            <a:ext cx="83518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3852863" algn="l"/>
                <a:tab pos="4930775" algn="l"/>
                <a:tab pos="5376863" algn="l"/>
              </a:tabLst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26/29</a:t>
            </a:r>
            <a:r>
              <a:rPr lang="ru-RU" b="1" dirty="0">
                <a:solidFill>
                  <a:srgbClr val="0000CC"/>
                </a:solidFill>
              </a:rPr>
              <a:t>		</a:t>
            </a:r>
            <a:r>
              <a:rPr lang="ru-RU" b="1" dirty="0" smtClean="0">
                <a:solidFill>
                  <a:srgbClr val="0000CC"/>
                </a:solidFill>
              </a:rPr>
              <a:t>Самарский университет</a:t>
            </a:r>
            <a:endParaRPr lang="ru-RU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0741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388" y="381000"/>
            <a:ext cx="8208962" cy="609600"/>
          </a:xfrm>
        </p:spPr>
        <p:txBody>
          <a:bodyPr/>
          <a:lstStyle/>
          <a:p>
            <a:pPr eaLnBrk="1" hangingPunct="1"/>
            <a:r>
              <a:rPr lang="ru-RU" sz="4000" dirty="0" smtClean="0"/>
              <a:t>Пример диаграммы состояний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410" y="1700808"/>
            <a:ext cx="7704856" cy="4389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74762" y="1392151"/>
            <a:ext cx="79928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/>
              <a:t>Диаграмма состояний ведения справочника пользователей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96081" y="6309320"/>
            <a:ext cx="83518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3852863" algn="l"/>
                <a:tab pos="4930775" algn="l"/>
                <a:tab pos="5376863" algn="l"/>
              </a:tabLst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27/29</a:t>
            </a:r>
            <a:r>
              <a:rPr lang="ru-RU" b="1" dirty="0">
                <a:solidFill>
                  <a:srgbClr val="0000CC"/>
                </a:solidFill>
              </a:rPr>
              <a:t>		</a:t>
            </a:r>
            <a:r>
              <a:rPr lang="ru-RU" b="1" dirty="0" smtClean="0">
                <a:solidFill>
                  <a:srgbClr val="0000CC"/>
                </a:solidFill>
              </a:rPr>
              <a:t>Самарский университет</a:t>
            </a:r>
            <a:endParaRPr lang="ru-RU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785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388" y="381000"/>
            <a:ext cx="8208962" cy="609600"/>
          </a:xfrm>
        </p:spPr>
        <p:txBody>
          <a:bodyPr/>
          <a:lstStyle/>
          <a:p>
            <a:pPr eaLnBrk="1" hangingPunct="1"/>
            <a:r>
              <a:rPr lang="ru-RU" sz="4000" dirty="0" smtClean="0"/>
              <a:t>Пример диаграммы состояний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276872"/>
            <a:ext cx="7200800" cy="3720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289283"/>
            <a:ext cx="7200800" cy="3720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619672" y="1556792"/>
            <a:ext cx="58326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/>
              <a:t>Диаграмма состояний формирования отчета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96081" y="6309320"/>
            <a:ext cx="83518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3852863" algn="l"/>
                <a:tab pos="4930775" algn="l"/>
                <a:tab pos="5376863" algn="l"/>
              </a:tabLst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28/29</a:t>
            </a:r>
            <a:r>
              <a:rPr lang="ru-RU" b="1" dirty="0">
                <a:solidFill>
                  <a:srgbClr val="0000CC"/>
                </a:solidFill>
              </a:rPr>
              <a:t>		</a:t>
            </a:r>
            <a:r>
              <a:rPr lang="ru-RU" b="1" dirty="0" smtClean="0">
                <a:solidFill>
                  <a:srgbClr val="0000CC"/>
                </a:solidFill>
              </a:rPr>
              <a:t>Самарский университет</a:t>
            </a:r>
            <a:endParaRPr lang="ru-RU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2739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95263" y="228600"/>
            <a:ext cx="8015287" cy="9144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ru-RU" sz="2800" b="1" dirty="0" smtClean="0"/>
              <a:t>РЕКОМЕНДАЦИИ</a:t>
            </a:r>
            <a:r>
              <a:rPr lang="ru-RU" sz="2800" dirty="0" smtClean="0"/>
              <a:t> </a:t>
            </a:r>
            <a:br>
              <a:rPr lang="ru-RU" sz="2800" dirty="0" smtClean="0"/>
            </a:br>
            <a:r>
              <a:rPr lang="ru-RU" sz="2800" dirty="0" smtClean="0"/>
              <a:t>по построению диаграммы состояний</a:t>
            </a:r>
            <a:endParaRPr lang="ru-RU" sz="2800" dirty="0"/>
          </a:p>
        </p:txBody>
      </p:sp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396081" y="6309320"/>
            <a:ext cx="83518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3852863" algn="l"/>
                <a:tab pos="4930775" algn="l"/>
                <a:tab pos="5376863" algn="l"/>
              </a:tabLst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</a:t>
            </a:r>
            <a:r>
              <a:rPr lang="ru-RU" b="1">
                <a:solidFill>
                  <a:srgbClr val="0000CC"/>
                </a:solidFill>
              </a:rPr>
              <a:t>	</a:t>
            </a:r>
            <a:r>
              <a:rPr lang="ru-RU" b="1" smtClean="0">
                <a:solidFill>
                  <a:srgbClr val="0000CC"/>
                </a:solidFill>
              </a:rPr>
              <a:t>29/29</a:t>
            </a:r>
            <a:r>
              <a:rPr lang="ru-RU" b="1" dirty="0">
                <a:solidFill>
                  <a:srgbClr val="0000CC"/>
                </a:solidFill>
              </a:rPr>
              <a:t>		</a:t>
            </a:r>
            <a:r>
              <a:rPr lang="ru-RU" b="1" dirty="0" smtClean="0">
                <a:solidFill>
                  <a:srgbClr val="0000CC"/>
                </a:solidFill>
              </a:rPr>
              <a:t>Самарский университет</a:t>
            </a:r>
            <a:endParaRPr lang="ru-RU" b="1" dirty="0">
              <a:solidFill>
                <a:srgbClr val="0000CC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484784"/>
            <a:ext cx="7632848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ru-RU" dirty="0">
                <a:latin typeface="+mn-lt"/>
              </a:rPr>
              <a:t>При выделении состояний и переходов следует помнить, что длительность срабатывания отдельных переходов должна быть существенно меньшей, чем нахождение моделируемого объекта в соответствующих </a:t>
            </a:r>
            <a:r>
              <a:rPr lang="ru-RU" dirty="0" smtClean="0">
                <a:latin typeface="+mn-lt"/>
              </a:rPr>
              <a:t>состояниях.</a:t>
            </a:r>
          </a:p>
          <a:p>
            <a:pPr marL="342900" indent="-342900" algn="just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ru-RU" dirty="0"/>
              <a:t>Все переходы должны быть явно </a:t>
            </a:r>
            <a:r>
              <a:rPr lang="ru-RU" dirty="0" smtClean="0"/>
              <a:t>специфицированы.</a:t>
            </a:r>
          </a:p>
          <a:p>
            <a:pPr marL="342900" indent="-342900" algn="just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ru-RU" dirty="0" smtClean="0"/>
              <a:t>Объект в </a:t>
            </a:r>
            <a:r>
              <a:rPr lang="ru-RU" dirty="0"/>
              <a:t>каждый момент </a:t>
            </a:r>
            <a:r>
              <a:rPr lang="ru-RU" dirty="0" smtClean="0"/>
              <a:t>должен находиться </a:t>
            </a:r>
            <a:r>
              <a:rPr lang="ru-RU" dirty="0"/>
              <a:t>только в единственном </a:t>
            </a:r>
            <a:r>
              <a:rPr lang="ru-RU" dirty="0" smtClean="0"/>
              <a:t>состоянии.</a:t>
            </a:r>
          </a:p>
          <a:p>
            <a:pPr marL="342900" indent="-342900" algn="just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ru-RU" dirty="0" smtClean="0"/>
              <a:t>Проверять отсутствие </a:t>
            </a:r>
            <a:r>
              <a:rPr lang="ru-RU" dirty="0"/>
              <a:t>конфликтов у </a:t>
            </a:r>
            <a:r>
              <a:rPr lang="ru-RU" dirty="0" smtClean="0"/>
              <a:t>переходов.</a:t>
            </a:r>
          </a:p>
          <a:p>
            <a:pPr marL="342900" indent="-342900" algn="just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ru-RU" dirty="0"/>
              <a:t>При наличии параллельности следует заменить конфликтующие переходы одним параллельным переходом типа </a:t>
            </a:r>
            <a:r>
              <a:rPr lang="ru-RU" dirty="0" smtClean="0"/>
              <a:t>ветвления.</a:t>
            </a:r>
          </a:p>
          <a:p>
            <a:pPr marL="342900" indent="-342900" algn="just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ru-RU" dirty="0"/>
              <a:t>Использование исторических состояний оправдано в том случае, когда необходимо организовать обработку исключительных ситуаций (прерываний) без потери данных или выполненной </a:t>
            </a:r>
            <a:r>
              <a:rPr lang="ru-RU" dirty="0" smtClean="0"/>
              <a:t>работы.</a:t>
            </a:r>
            <a:endParaRPr lang="ru-RU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58476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404813"/>
            <a:ext cx="7372350" cy="609600"/>
          </a:xfrm>
        </p:spPr>
        <p:txBody>
          <a:bodyPr/>
          <a:lstStyle/>
          <a:p>
            <a:pPr eaLnBrk="1" hangingPunct="1"/>
            <a:r>
              <a:rPr lang="ru-RU" dirty="0" smtClean="0"/>
              <a:t>Основные понятия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1556792"/>
            <a:ext cx="7488832" cy="4468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ru-RU" b="1" i="1" dirty="0" smtClean="0"/>
              <a:t>Диаграмма состояний </a:t>
            </a:r>
            <a:r>
              <a:rPr lang="ru-RU" dirty="0" smtClean="0"/>
              <a:t>я</a:t>
            </a:r>
            <a:r>
              <a:rPr lang="ru-RU" dirty="0" smtClean="0">
                <a:latin typeface="+mn-lt"/>
              </a:rPr>
              <a:t>вляется ориентированным </a:t>
            </a:r>
            <a:r>
              <a:rPr lang="ru-RU" b="1" dirty="0" smtClean="0">
                <a:latin typeface="+mn-lt"/>
              </a:rPr>
              <a:t>графом</a:t>
            </a:r>
            <a:r>
              <a:rPr lang="ru-RU" dirty="0">
                <a:latin typeface="+mn-lt"/>
              </a:rPr>
              <a:t>, который представляет некоторый конечный </a:t>
            </a:r>
            <a:r>
              <a:rPr lang="ru-RU" dirty="0" smtClean="0">
                <a:latin typeface="+mn-lt"/>
              </a:rPr>
              <a:t>автомат.</a:t>
            </a:r>
            <a:endParaRPr lang="ru-RU" dirty="0">
              <a:latin typeface="+mn-lt"/>
            </a:endParaRPr>
          </a:p>
          <a:p>
            <a:pPr marL="342900" indent="-342900" algn="just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ru-RU" b="1" dirty="0">
                <a:latin typeface="+mn-lt"/>
              </a:rPr>
              <a:t>Конечный автомат</a:t>
            </a:r>
            <a:r>
              <a:rPr lang="ru-RU" dirty="0">
                <a:latin typeface="+mn-lt"/>
              </a:rPr>
              <a:t> </a:t>
            </a:r>
            <a:r>
              <a:rPr lang="ru-RU" i="1" dirty="0">
                <a:latin typeface="+mn-lt"/>
              </a:rPr>
              <a:t>(</a:t>
            </a:r>
            <a:r>
              <a:rPr lang="ru-RU" i="1" dirty="0" err="1">
                <a:latin typeface="+mn-lt"/>
              </a:rPr>
              <a:t>state</a:t>
            </a:r>
            <a:r>
              <a:rPr lang="ru-RU" i="1" dirty="0">
                <a:latin typeface="+mn-lt"/>
              </a:rPr>
              <a:t> </a:t>
            </a:r>
            <a:r>
              <a:rPr lang="ru-RU" i="1" dirty="0" err="1">
                <a:latin typeface="+mn-lt"/>
              </a:rPr>
              <a:t>machine</a:t>
            </a:r>
            <a:r>
              <a:rPr lang="ru-RU" i="1" dirty="0">
                <a:latin typeface="+mn-lt"/>
              </a:rPr>
              <a:t>)</a:t>
            </a:r>
            <a:r>
              <a:rPr lang="ru-RU" dirty="0">
                <a:latin typeface="+mn-lt"/>
              </a:rPr>
              <a:t> </a:t>
            </a:r>
            <a:r>
              <a:rPr lang="ru-RU" dirty="0"/>
              <a:t>– </a:t>
            </a:r>
            <a:r>
              <a:rPr lang="ru-RU" dirty="0" smtClean="0"/>
              <a:t> </a:t>
            </a:r>
            <a:r>
              <a:rPr lang="ru-RU" dirty="0" smtClean="0">
                <a:latin typeface="+mn-lt"/>
              </a:rPr>
              <a:t>некоторый </a:t>
            </a:r>
            <a:r>
              <a:rPr lang="ru-RU" dirty="0">
                <a:latin typeface="+mn-lt"/>
              </a:rPr>
              <a:t>формализм для моделирования поведения отдельных элементов модели или системы в </a:t>
            </a:r>
            <a:r>
              <a:rPr lang="ru-RU" dirty="0" smtClean="0">
                <a:latin typeface="+mn-lt"/>
              </a:rPr>
              <a:t>целом.</a:t>
            </a:r>
            <a:endParaRPr lang="ru-RU" dirty="0">
              <a:latin typeface="+mn-lt"/>
            </a:endParaRPr>
          </a:p>
          <a:p>
            <a:pPr marL="342900" indent="-342900" algn="just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ru-RU" b="1" dirty="0">
                <a:latin typeface="+mn-lt"/>
              </a:rPr>
              <a:t>Поведение</a:t>
            </a:r>
            <a:r>
              <a:rPr lang="ru-RU" dirty="0">
                <a:latin typeface="+mn-lt"/>
              </a:rPr>
              <a:t> </a:t>
            </a:r>
            <a:r>
              <a:rPr lang="ru-RU" i="1" dirty="0">
                <a:latin typeface="+mn-lt"/>
              </a:rPr>
              <a:t>(</a:t>
            </a:r>
            <a:r>
              <a:rPr lang="ru-RU" i="1" dirty="0" err="1">
                <a:latin typeface="+mn-lt"/>
              </a:rPr>
              <a:t>behavior</a:t>
            </a:r>
            <a:r>
              <a:rPr lang="ru-RU" i="1" dirty="0">
                <a:latin typeface="+mn-lt"/>
              </a:rPr>
              <a:t>)</a:t>
            </a:r>
            <a:r>
              <a:rPr lang="ru-RU" dirty="0">
                <a:latin typeface="+mn-lt"/>
              </a:rPr>
              <a:t> является спецификацией того, как экземпляр классификатора изменяет значения отдельных характеристик в течение своего времени </a:t>
            </a:r>
            <a:r>
              <a:rPr lang="ru-RU" dirty="0" smtClean="0">
                <a:latin typeface="+mn-lt"/>
              </a:rPr>
              <a:t>жизни.</a:t>
            </a:r>
            <a:endParaRPr lang="ru-RU" dirty="0">
              <a:latin typeface="+mn-lt"/>
            </a:endParaRPr>
          </a:p>
          <a:p>
            <a:pPr marL="342900" indent="-342900" algn="just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ru-RU" b="1" dirty="0">
                <a:latin typeface="+mn-lt"/>
              </a:rPr>
              <a:t>Состояние</a:t>
            </a:r>
            <a:r>
              <a:rPr lang="ru-RU" dirty="0">
                <a:latin typeface="+mn-lt"/>
              </a:rPr>
              <a:t> </a:t>
            </a:r>
            <a:r>
              <a:rPr lang="ru-RU" i="1" dirty="0">
                <a:latin typeface="+mn-lt"/>
              </a:rPr>
              <a:t>(</a:t>
            </a:r>
            <a:r>
              <a:rPr lang="en-US" i="1" dirty="0">
                <a:latin typeface="+mn-lt"/>
              </a:rPr>
              <a:t>state</a:t>
            </a:r>
            <a:r>
              <a:rPr lang="ru-RU" i="1" dirty="0">
                <a:latin typeface="+mn-lt"/>
              </a:rPr>
              <a:t>)</a:t>
            </a:r>
            <a:r>
              <a:rPr lang="ru-RU" dirty="0">
                <a:latin typeface="+mn-lt"/>
              </a:rPr>
              <a:t> – элемент модели поведения, предназначенный для представления ситуации, в ходе которой поддерживается некоторое условие </a:t>
            </a:r>
            <a:r>
              <a:rPr lang="ru-RU" dirty="0" smtClean="0">
                <a:latin typeface="+mn-lt"/>
              </a:rPr>
              <a:t>инварианта.</a:t>
            </a:r>
            <a:endParaRPr lang="ru-RU" dirty="0">
              <a:latin typeface="+mn-lt"/>
            </a:endParaRPr>
          </a:p>
          <a:p>
            <a:pPr marL="342900" indent="-342900" algn="just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ru-RU" b="1" dirty="0">
                <a:latin typeface="+mn-lt"/>
              </a:rPr>
              <a:t>Переход</a:t>
            </a:r>
            <a:r>
              <a:rPr lang="ru-RU" dirty="0">
                <a:latin typeface="+mn-lt"/>
              </a:rPr>
              <a:t>  </a:t>
            </a:r>
            <a:r>
              <a:rPr lang="ru-RU" i="1" dirty="0">
                <a:latin typeface="+mn-lt"/>
              </a:rPr>
              <a:t>(</a:t>
            </a:r>
            <a:r>
              <a:rPr lang="en-US" i="1" dirty="0">
                <a:latin typeface="+mn-lt"/>
              </a:rPr>
              <a:t>transition</a:t>
            </a:r>
            <a:r>
              <a:rPr lang="ru-RU" i="1" dirty="0">
                <a:latin typeface="+mn-lt"/>
              </a:rPr>
              <a:t>)</a:t>
            </a:r>
            <a:r>
              <a:rPr lang="ru-RU" dirty="0">
                <a:latin typeface="+mn-lt"/>
              </a:rPr>
              <a:t> является направленным отношением между двумя состояниями, одно из которых является вершиной </a:t>
            </a:r>
            <a:r>
              <a:rPr lang="ru-RU" i="1" dirty="0">
                <a:latin typeface="+mn-lt"/>
              </a:rPr>
              <a:t>источником</a:t>
            </a:r>
            <a:r>
              <a:rPr lang="ru-RU" dirty="0">
                <a:latin typeface="+mn-lt"/>
              </a:rPr>
              <a:t> (</a:t>
            </a:r>
            <a:r>
              <a:rPr lang="ru-RU" dirty="0" err="1">
                <a:latin typeface="+mn-lt"/>
              </a:rPr>
              <a:t>source</a:t>
            </a:r>
            <a:r>
              <a:rPr lang="ru-RU" dirty="0">
                <a:latin typeface="+mn-lt"/>
              </a:rPr>
              <a:t> </a:t>
            </a:r>
            <a:r>
              <a:rPr lang="ru-RU" dirty="0" err="1">
                <a:latin typeface="+mn-lt"/>
              </a:rPr>
              <a:t>vertex</a:t>
            </a:r>
            <a:r>
              <a:rPr lang="ru-RU" dirty="0">
                <a:latin typeface="+mn-lt"/>
              </a:rPr>
              <a:t>), а другое – </a:t>
            </a:r>
            <a:r>
              <a:rPr lang="ru-RU" i="1" dirty="0">
                <a:latin typeface="+mn-lt"/>
              </a:rPr>
              <a:t>целевой вершиной </a:t>
            </a:r>
            <a:r>
              <a:rPr lang="ru-RU" dirty="0">
                <a:latin typeface="+mn-lt"/>
              </a:rPr>
              <a:t>(</a:t>
            </a:r>
            <a:r>
              <a:rPr lang="ru-RU" dirty="0" err="1">
                <a:latin typeface="+mn-lt"/>
              </a:rPr>
              <a:t>target</a:t>
            </a:r>
            <a:r>
              <a:rPr lang="ru-RU" dirty="0">
                <a:latin typeface="+mn-lt"/>
              </a:rPr>
              <a:t> </a:t>
            </a:r>
            <a:r>
              <a:rPr lang="ru-RU" dirty="0" err="1">
                <a:latin typeface="+mn-lt"/>
              </a:rPr>
              <a:t>vertex</a:t>
            </a:r>
            <a:r>
              <a:rPr lang="ru-RU" dirty="0" smtClean="0">
                <a:latin typeface="+mn-lt"/>
              </a:rPr>
              <a:t>).</a:t>
            </a:r>
            <a:endParaRPr lang="ru-RU" dirty="0">
              <a:latin typeface="+mn-lt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96081" y="6309320"/>
            <a:ext cx="83518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3852863" algn="l"/>
                <a:tab pos="4930775" algn="l"/>
                <a:tab pos="5376863" algn="l"/>
              </a:tabLst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3/29</a:t>
            </a:r>
            <a:r>
              <a:rPr lang="ru-RU" b="1" dirty="0">
                <a:solidFill>
                  <a:srgbClr val="0000CC"/>
                </a:solidFill>
              </a:rPr>
              <a:t>		</a:t>
            </a:r>
            <a:r>
              <a:rPr lang="ru-RU" b="1" dirty="0" smtClean="0">
                <a:solidFill>
                  <a:srgbClr val="0000CC"/>
                </a:solidFill>
              </a:rPr>
              <a:t>Самарский университет</a:t>
            </a:r>
            <a:endParaRPr lang="ru-RU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243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467544" y="332656"/>
            <a:ext cx="73723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kumimoji="0" lang="ru-RU" sz="4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Обязательные условия построения автомата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1484784"/>
            <a:ext cx="727280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ru-RU" dirty="0">
                <a:latin typeface="+mn-lt"/>
              </a:rPr>
              <a:t>Автомат не запоминает историю перемещения из состояния в </a:t>
            </a:r>
            <a:r>
              <a:rPr lang="ru-RU" dirty="0" smtClean="0">
                <a:latin typeface="+mn-lt"/>
              </a:rPr>
              <a:t>состояние.</a:t>
            </a:r>
          </a:p>
          <a:p>
            <a:pPr marL="342900" indent="-342900" algn="just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ru-RU" dirty="0" smtClean="0">
                <a:latin typeface="+mn-lt"/>
              </a:rPr>
              <a:t>В каждый момент времени автомат может находиться в одном и только в одном из своих состояний.</a:t>
            </a:r>
          </a:p>
          <a:p>
            <a:pPr marL="342900" indent="-342900" algn="just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ru-RU" dirty="0" smtClean="0">
                <a:latin typeface="+mn-lt"/>
              </a:rPr>
              <a:t>Хотя процесс изменения состояний автомата происходит во времени, явно концепция времени не входит в формализм автомата.</a:t>
            </a:r>
          </a:p>
          <a:p>
            <a:pPr marL="342900" indent="-342900" algn="just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ru-RU" i="1" dirty="0" smtClean="0">
                <a:latin typeface="+mn-lt"/>
              </a:rPr>
              <a:t>Количество состояний </a:t>
            </a:r>
            <a:r>
              <a:rPr lang="ru-RU" dirty="0" smtClean="0">
                <a:latin typeface="+mn-lt"/>
              </a:rPr>
              <a:t>автомата должно быть обязательно </a:t>
            </a:r>
            <a:r>
              <a:rPr lang="ru-RU" i="1" dirty="0" smtClean="0">
                <a:latin typeface="+mn-lt"/>
              </a:rPr>
              <a:t>конечным .</a:t>
            </a:r>
          </a:p>
          <a:p>
            <a:pPr marL="342900" indent="-342900" algn="just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ru-RU" dirty="0" smtClean="0">
                <a:latin typeface="+mn-lt"/>
              </a:rPr>
              <a:t>Граф автомата не должен содержать изолированных состояний и переходов.</a:t>
            </a:r>
          </a:p>
          <a:p>
            <a:pPr marL="342900" indent="-342900" algn="just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ru-RU" dirty="0" smtClean="0">
                <a:latin typeface="+mn-lt"/>
              </a:rPr>
              <a:t>Автомат не должен содержать конфликтующих переходов.</a:t>
            </a:r>
            <a:endParaRPr lang="ru-RU" dirty="0">
              <a:latin typeface="+mn-lt"/>
            </a:endParaRPr>
          </a:p>
        </p:txBody>
      </p:sp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	</a:t>
            </a:r>
            <a:r>
              <a:rPr lang="ru-RU" b="1" dirty="0" smtClean="0">
                <a:solidFill>
                  <a:srgbClr val="0000CC"/>
                </a:solidFill>
              </a:rPr>
              <a:t>4/28</a:t>
            </a:r>
            <a:r>
              <a:rPr lang="ru-RU" b="1" dirty="0">
                <a:solidFill>
                  <a:srgbClr val="0000CC"/>
                </a:solidFill>
              </a:rPr>
              <a:t>			СГАУ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1520" y="0"/>
            <a:ext cx="763284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Основные обозначения на </a:t>
            </a:r>
            <a:r>
              <a:rPr lang="ru-RU" sz="4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диаграмме состояний</a:t>
            </a:r>
            <a:endParaRPr lang="ru-RU" sz="40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6" name="Picture 3" descr="Состояни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5913" y="1430499"/>
            <a:ext cx="7416824" cy="449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2636299" y="1786606"/>
            <a:ext cx="108012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/>
              <a:t>Простое состояние</a:t>
            </a:r>
            <a:endParaRPr lang="ru-RU" sz="1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655096" y="1835434"/>
            <a:ext cx="2229272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/>
              <a:t>Составное состояние</a:t>
            </a:r>
            <a:endParaRPr lang="ru-RU" sz="1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068751" y="3861048"/>
            <a:ext cx="221521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/>
              <a:t>Конечное состояние</a:t>
            </a:r>
            <a:endParaRPr lang="ru-RU" sz="1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996357" y="4604425"/>
            <a:ext cx="2431241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/>
              <a:t>Недавнее историческое  состояние</a:t>
            </a:r>
            <a:endParaRPr lang="ru-RU" sz="1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755576" y="2708920"/>
            <a:ext cx="28083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latin typeface="Times New Roman"/>
                <a:ea typeface="Times New Roman"/>
              </a:rPr>
              <a:t>псевдосостояния</a:t>
            </a:r>
            <a:endParaRPr lang="ru-RU" sz="1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068751" y="3120498"/>
            <a:ext cx="1872208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/>
              <a:t>Начальноесостояние</a:t>
            </a:r>
            <a:endParaRPr lang="ru-RU" sz="1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276276" y="2924943"/>
            <a:ext cx="1176044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/>
              <a:t>Переход</a:t>
            </a:r>
            <a:endParaRPr lang="ru-RU" sz="12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2159732" y="5222879"/>
            <a:ext cx="1908212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/>
              <a:t>Давнее историческое  состояние</a:t>
            </a:r>
            <a:endParaRPr lang="ru-RU" sz="12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999481" y="3942474"/>
            <a:ext cx="14528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/>
              <a:t>Соединение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712363" y="3674496"/>
            <a:ext cx="209234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/>
              <a:t>Ветвление (решение)</a:t>
            </a:r>
            <a:endParaRPr lang="ru-RU" sz="12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391302" y="4558258"/>
            <a:ext cx="1235901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/>
              <a:t>Разделение</a:t>
            </a:r>
            <a:endParaRPr lang="ru-RU" sz="12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6627204" y="4590049"/>
            <a:ext cx="1354679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/>
              <a:t>Слияние</a:t>
            </a:r>
            <a:endParaRPr lang="ru-RU" sz="12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5705859" y="5380684"/>
            <a:ext cx="1883563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/>
              <a:t>состояние перехода</a:t>
            </a:r>
          </a:p>
        </p:txBody>
      </p:sp>
      <p:sp>
        <p:nvSpPr>
          <p:cNvPr id="2" name="Прямоугольник 1"/>
          <p:cNvSpPr/>
          <p:nvPr/>
        </p:nvSpPr>
        <p:spPr bwMode="auto">
          <a:xfrm>
            <a:off x="684799" y="2699188"/>
            <a:ext cx="3478486" cy="1684997"/>
          </a:xfrm>
          <a:prstGeom prst="rect">
            <a:avLst/>
          </a:prstGeom>
          <a:solidFill>
            <a:schemeClr val="bg2">
              <a:lumMod val="20000"/>
              <a:lumOff val="80000"/>
              <a:alpha val="15000"/>
            </a:schemeClr>
          </a:solidFill>
          <a:ln w="19050" cap="flat" cmpd="sng" algn="ctr">
            <a:solidFill>
              <a:schemeClr val="accent2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Прямоугольник 19"/>
          <p:cNvSpPr/>
          <p:nvPr/>
        </p:nvSpPr>
        <p:spPr bwMode="auto">
          <a:xfrm>
            <a:off x="949112" y="4442950"/>
            <a:ext cx="3478486" cy="1684997"/>
          </a:xfrm>
          <a:prstGeom prst="rect">
            <a:avLst/>
          </a:prstGeom>
          <a:solidFill>
            <a:schemeClr val="bg2">
              <a:lumMod val="20000"/>
              <a:lumOff val="80000"/>
              <a:alpha val="15000"/>
            </a:schemeClr>
          </a:solidFill>
          <a:ln w="19050" cap="flat" cmpd="sng" algn="ctr">
            <a:solidFill>
              <a:schemeClr val="accent2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396081" y="6309320"/>
            <a:ext cx="83518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3852863" algn="l"/>
                <a:tab pos="4930775" algn="l"/>
                <a:tab pos="5376863" algn="l"/>
              </a:tabLst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5/29</a:t>
            </a:r>
            <a:r>
              <a:rPr lang="ru-RU" b="1" dirty="0">
                <a:solidFill>
                  <a:srgbClr val="0000CC"/>
                </a:solidFill>
              </a:rPr>
              <a:t>		</a:t>
            </a:r>
            <a:r>
              <a:rPr lang="ru-RU" b="1" dirty="0" smtClean="0">
                <a:solidFill>
                  <a:srgbClr val="0000CC"/>
                </a:solidFill>
              </a:rPr>
              <a:t>Самарский университет</a:t>
            </a:r>
            <a:endParaRPr lang="ru-RU" b="1" dirty="0">
              <a:solidFill>
                <a:srgbClr val="0000CC"/>
              </a:solidFill>
            </a:endParaRPr>
          </a:p>
        </p:txBody>
      </p:sp>
      <p:sp>
        <p:nvSpPr>
          <p:cNvPr id="3" name="Стрелка влево 2"/>
          <p:cNvSpPr/>
          <p:nvPr/>
        </p:nvSpPr>
        <p:spPr bwMode="auto">
          <a:xfrm>
            <a:off x="2159731" y="1902023"/>
            <a:ext cx="528623" cy="230833"/>
          </a:xfrm>
          <a:prstGeom prst="lef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Стрелка влево 21"/>
          <p:cNvSpPr/>
          <p:nvPr/>
        </p:nvSpPr>
        <p:spPr bwMode="auto">
          <a:xfrm>
            <a:off x="5282772" y="1890783"/>
            <a:ext cx="528623" cy="230833"/>
          </a:xfrm>
          <a:prstGeom prst="lef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34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60648"/>
            <a:ext cx="8893175" cy="719137"/>
          </a:xfrm>
        </p:spPr>
        <p:txBody>
          <a:bodyPr/>
          <a:lstStyle/>
          <a:p>
            <a:r>
              <a:rPr lang="ru-RU" sz="2800" b="1" dirty="0" smtClean="0"/>
              <a:t>ПСЕВДОСОСТОЯНИЯ </a:t>
            </a:r>
            <a:br>
              <a:rPr lang="ru-RU" sz="2800" b="1" dirty="0" smtClean="0"/>
            </a:br>
            <a:r>
              <a:rPr lang="ru-RU" sz="2800" b="1" dirty="0" smtClean="0"/>
              <a:t>(НАЧАЛЬНОЕ И КОНЕЧНОЕ СОСТОЯНИЯ)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683568" y="1412776"/>
            <a:ext cx="7848600" cy="439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ru-RU" sz="1800" b="1" i="1" dirty="0" err="1" smtClean="0"/>
              <a:t>Псевдосостояние</a:t>
            </a:r>
            <a:r>
              <a:rPr lang="ru-RU" sz="1800" dirty="0" smtClean="0"/>
              <a:t> </a:t>
            </a:r>
            <a:r>
              <a:rPr lang="ru-RU" sz="1800" i="1" dirty="0" smtClean="0"/>
              <a:t>(</a:t>
            </a:r>
            <a:r>
              <a:rPr lang="ru-RU" sz="1800" i="1" dirty="0" err="1" smtClean="0"/>
              <a:t>pseudo-state</a:t>
            </a:r>
            <a:r>
              <a:rPr lang="ru-RU" sz="1800" i="1" dirty="0" smtClean="0"/>
              <a:t>) </a:t>
            </a:r>
            <a:r>
              <a:rPr lang="ru-RU" sz="1800" dirty="0" smtClean="0"/>
              <a:t>– вершина в конечном автомате, которая имеет форму состояния, но не обладает поведением:</a:t>
            </a:r>
            <a:endParaRPr lang="ru-RU" sz="1800" b="1" i="1" dirty="0" smtClean="0">
              <a:latin typeface="Arial" charset="0"/>
            </a:endParaRPr>
          </a:p>
          <a:p>
            <a:pPr marL="627063" indent="-271463" algn="just">
              <a:buFont typeface="Wingdings" pitchFamily="2" charset="2"/>
              <a:buChar char="Ø"/>
            </a:pPr>
            <a:r>
              <a:rPr lang="ru-RU" sz="1600" b="1" kern="1200" dirty="0" smtClean="0">
                <a:latin typeface="Arial" charset="0"/>
              </a:rPr>
              <a:t>Начальное состояние </a:t>
            </a:r>
            <a:r>
              <a:rPr lang="ru-RU" sz="1600" kern="1200" dirty="0" smtClean="0">
                <a:latin typeface="Arial" charset="0"/>
              </a:rPr>
              <a:t>(</a:t>
            </a:r>
            <a:r>
              <a:rPr lang="ru-RU" sz="1600" kern="1200" dirty="0" err="1" smtClean="0">
                <a:latin typeface="Arial" charset="0"/>
              </a:rPr>
              <a:t>start</a:t>
            </a:r>
            <a:r>
              <a:rPr lang="ru-RU" sz="1600" kern="1200" dirty="0" smtClean="0">
                <a:latin typeface="Arial" charset="0"/>
              </a:rPr>
              <a:t> </a:t>
            </a:r>
            <a:r>
              <a:rPr lang="ru-RU" sz="1600" kern="1200" dirty="0" err="1" smtClean="0">
                <a:latin typeface="Arial" charset="0"/>
              </a:rPr>
              <a:t>state</a:t>
            </a:r>
            <a:r>
              <a:rPr lang="ru-RU" sz="1600" kern="1200" dirty="0" smtClean="0">
                <a:latin typeface="Arial" charset="0"/>
              </a:rPr>
              <a:t>) </a:t>
            </a:r>
            <a:r>
              <a:rPr lang="ru-RU" sz="1600" dirty="0" smtClean="0"/>
              <a:t>–</a:t>
            </a:r>
            <a:r>
              <a:rPr lang="ru-RU" sz="1600" kern="1200" dirty="0" smtClean="0">
                <a:latin typeface="Arial" charset="0"/>
              </a:rPr>
              <a:t> разновидность псевдосостояния, обозначающее начало выполнения процесса изменения состояний конечного автомата или нахождения моделируемого объекта в составном состоянии. </a:t>
            </a:r>
            <a:r>
              <a:rPr lang="ru-RU" sz="1600" dirty="0">
                <a:latin typeface="Arial" charset="0"/>
              </a:rPr>
              <a:t>В этом состоянии находится объект по умолчанию в начальный момент времени</a:t>
            </a:r>
            <a:r>
              <a:rPr lang="ru-RU" sz="1600" dirty="0" smtClean="0">
                <a:latin typeface="Arial" charset="0"/>
              </a:rPr>
              <a:t>.</a:t>
            </a:r>
            <a:endParaRPr lang="ru-RU" sz="1600" kern="1200" dirty="0" smtClean="0">
              <a:latin typeface="Arial" charset="0"/>
            </a:endParaRPr>
          </a:p>
          <a:p>
            <a:pPr marL="627063" indent="-271463" algn="just">
              <a:buFont typeface="Wingdings" pitchFamily="2" charset="2"/>
              <a:buChar char="Ø"/>
            </a:pPr>
            <a:r>
              <a:rPr lang="ru-RU" sz="1600" b="1" kern="1200" dirty="0" smtClean="0">
                <a:latin typeface="Arial" charset="0"/>
              </a:rPr>
              <a:t>Конечное состояние </a:t>
            </a:r>
            <a:r>
              <a:rPr lang="ru-RU" sz="1600" kern="1200" dirty="0" smtClean="0">
                <a:latin typeface="Arial" charset="0"/>
              </a:rPr>
              <a:t>(</a:t>
            </a:r>
            <a:r>
              <a:rPr lang="ru-RU" sz="1600" kern="1200" dirty="0" err="1" smtClean="0">
                <a:latin typeface="Arial" charset="0"/>
              </a:rPr>
              <a:t>final</a:t>
            </a:r>
            <a:r>
              <a:rPr lang="ru-RU" sz="1600" kern="1200" dirty="0" smtClean="0">
                <a:latin typeface="Arial" charset="0"/>
              </a:rPr>
              <a:t> </a:t>
            </a:r>
            <a:r>
              <a:rPr lang="ru-RU" sz="1600" kern="1200" dirty="0" err="1" smtClean="0">
                <a:latin typeface="Arial" charset="0"/>
              </a:rPr>
              <a:t>state</a:t>
            </a:r>
            <a:r>
              <a:rPr lang="ru-RU" sz="1600" kern="1200" dirty="0" smtClean="0">
                <a:latin typeface="Arial" charset="0"/>
              </a:rPr>
              <a:t>) </a:t>
            </a:r>
            <a:r>
              <a:rPr lang="ru-RU" sz="1600" dirty="0" smtClean="0"/>
              <a:t>–</a:t>
            </a:r>
            <a:r>
              <a:rPr lang="ru-RU" sz="1600" kern="1200" dirty="0" smtClean="0">
                <a:latin typeface="Arial" charset="0"/>
              </a:rPr>
              <a:t> разновидность псевдосостояния, обозначающее прекращение процесса изменения состояний конечного автомата или нахождения моделируемого объекта в составном состоянии. </a:t>
            </a:r>
            <a:r>
              <a:rPr lang="ru-RU" sz="1600" dirty="0">
                <a:latin typeface="Arial" charset="0"/>
              </a:rPr>
              <a:t>В этом состоянии объект </a:t>
            </a:r>
            <a:r>
              <a:rPr lang="ru-RU" sz="1600" dirty="0" smtClean="0">
                <a:latin typeface="Arial" charset="0"/>
              </a:rPr>
              <a:t>будет </a:t>
            </a:r>
            <a:r>
              <a:rPr lang="ru-RU" sz="1600" dirty="0">
                <a:latin typeface="Arial" charset="0"/>
              </a:rPr>
              <a:t>находиться </a:t>
            </a:r>
            <a:r>
              <a:rPr lang="ru-RU" sz="1600" dirty="0" smtClean="0">
                <a:latin typeface="Arial" charset="0"/>
              </a:rPr>
              <a:t>по </a:t>
            </a:r>
            <a:r>
              <a:rPr lang="ru-RU" sz="1600" dirty="0">
                <a:latin typeface="Arial" charset="0"/>
              </a:rPr>
              <a:t>умолчанию после завершения работы автомата в конечный момент времени.</a:t>
            </a:r>
            <a:endParaRPr lang="ru-RU" sz="1600" kern="1200" dirty="0" smtClean="0">
              <a:latin typeface="Arial" charset="0"/>
            </a:endParaRPr>
          </a:p>
          <a:p>
            <a:pPr>
              <a:buFontTx/>
              <a:buNone/>
            </a:pPr>
            <a:endParaRPr lang="ru-RU" sz="1800" dirty="0" smtClean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0175" y="4869160"/>
            <a:ext cx="2114550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3043" y="4886011"/>
            <a:ext cx="2047875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96081" y="6309320"/>
            <a:ext cx="83518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3852863" algn="l"/>
                <a:tab pos="4930775" algn="l"/>
                <a:tab pos="5376863" algn="l"/>
              </a:tabLst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6/29</a:t>
            </a:r>
            <a:r>
              <a:rPr lang="ru-RU" b="1" dirty="0">
                <a:solidFill>
                  <a:srgbClr val="0000CC"/>
                </a:solidFill>
              </a:rPr>
              <a:t>		</a:t>
            </a:r>
            <a:r>
              <a:rPr lang="ru-RU" b="1" dirty="0" smtClean="0">
                <a:solidFill>
                  <a:srgbClr val="0000CC"/>
                </a:solidFill>
              </a:rPr>
              <a:t>Самарский университет</a:t>
            </a:r>
            <a:endParaRPr lang="ru-RU" b="1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085236"/>
            <a:ext cx="1747268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699792" y="2085236"/>
            <a:ext cx="5760640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Имя </a:t>
            </a:r>
            <a:r>
              <a:rPr lang="ru-RU" b="1" dirty="0" smtClean="0"/>
              <a:t>состояния</a:t>
            </a:r>
          </a:p>
          <a:p>
            <a:pPr indent="177800" algn="just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  <a:tabLst>
                <a:tab pos="355600" algn="l"/>
              </a:tabLst>
            </a:pPr>
            <a:r>
              <a:rPr lang="ru-RU" sz="1600" dirty="0"/>
              <a:t>раскрывает содержательный смысл данного состояния</a:t>
            </a:r>
            <a:br>
              <a:rPr lang="ru-RU" sz="1600" dirty="0"/>
            </a:br>
            <a:r>
              <a:rPr lang="ru-RU" sz="1600" dirty="0"/>
              <a:t>записывается с заглавной </a:t>
            </a:r>
            <a:r>
              <a:rPr lang="ru-RU" sz="1600" dirty="0" smtClean="0"/>
              <a:t>буквы</a:t>
            </a:r>
          </a:p>
          <a:p>
            <a:pPr indent="177800" algn="just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  <a:tabLst>
                <a:tab pos="355600" algn="l"/>
              </a:tabLst>
            </a:pPr>
            <a:r>
              <a:rPr lang="ru-RU" sz="1600" dirty="0"/>
              <a:t>д</a:t>
            </a:r>
            <a:r>
              <a:rPr lang="ru-RU" sz="1600" dirty="0" smtClean="0"/>
              <a:t>олжно быть уникальным</a:t>
            </a:r>
            <a:endParaRPr lang="ru-RU" sz="1600" dirty="0"/>
          </a:p>
          <a:p>
            <a:pPr indent="177800" algn="just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</a:pPr>
            <a:r>
              <a:rPr lang="ru-RU" sz="1600" dirty="0"/>
              <a:t>рекомендуется в качестве имени использовать </a:t>
            </a:r>
            <a:r>
              <a:rPr lang="ru-RU" sz="1600" i="1" dirty="0">
                <a:solidFill>
                  <a:srgbClr val="FF0000"/>
                </a:solidFill>
              </a:rPr>
              <a:t>глаголы</a:t>
            </a:r>
            <a:r>
              <a:rPr lang="ru-RU" sz="1600" dirty="0">
                <a:solidFill>
                  <a:srgbClr val="FF0000"/>
                </a:solidFill>
              </a:rPr>
              <a:t> в настоящем времени </a:t>
            </a:r>
            <a:r>
              <a:rPr lang="ru-RU" sz="1600" dirty="0"/>
              <a:t>(</a:t>
            </a:r>
            <a:r>
              <a:rPr lang="ru-RU" sz="1600" b="1" dirty="0">
                <a:solidFill>
                  <a:srgbClr val="FF0000"/>
                </a:solidFill>
              </a:rPr>
              <a:t>ожидает</a:t>
            </a:r>
            <a:r>
              <a:rPr lang="ru-RU" sz="1600" dirty="0"/>
              <a:t>) или соответствующие </a:t>
            </a:r>
            <a:r>
              <a:rPr lang="ru-RU" sz="1600" i="1" dirty="0">
                <a:solidFill>
                  <a:srgbClr val="FF0000"/>
                </a:solidFill>
              </a:rPr>
              <a:t>причастия</a:t>
            </a:r>
            <a:r>
              <a:rPr lang="ru-RU" sz="1600" dirty="0">
                <a:solidFill>
                  <a:srgbClr val="FF0000"/>
                </a:solidFill>
              </a:rPr>
              <a:t> (</a:t>
            </a:r>
            <a:r>
              <a:rPr lang="ru-RU" sz="1600" b="1" dirty="0">
                <a:solidFill>
                  <a:srgbClr val="FF0000"/>
                </a:solidFill>
              </a:rPr>
              <a:t>ожидание</a:t>
            </a:r>
            <a:r>
              <a:rPr lang="ru-RU" sz="1600" dirty="0">
                <a:solidFill>
                  <a:srgbClr val="FF0000"/>
                </a:solidFill>
              </a:rPr>
              <a:t>)</a:t>
            </a:r>
          </a:p>
          <a:p>
            <a:pPr indent="177800" algn="just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</a:pPr>
            <a:r>
              <a:rPr lang="ru-RU" sz="1600" dirty="0"/>
              <a:t>имя может отсутствовать</a:t>
            </a:r>
            <a:r>
              <a:rPr lang="ru-RU" sz="1600" b="1" dirty="0"/>
              <a:t> (анонимное состояние</a:t>
            </a:r>
            <a:r>
              <a:rPr lang="ru-RU" sz="1600" b="1" dirty="0" smtClean="0"/>
              <a:t>), </a:t>
            </a:r>
            <a:r>
              <a:rPr lang="ru-RU" sz="1600" dirty="0" smtClean="0"/>
              <a:t>все </a:t>
            </a:r>
            <a:r>
              <a:rPr lang="ru-RU" sz="1600" dirty="0"/>
              <a:t>анонимные состояния считаются </a:t>
            </a:r>
            <a:r>
              <a:rPr lang="ru-RU" sz="1600" dirty="0" smtClean="0"/>
              <a:t>различными</a:t>
            </a:r>
          </a:p>
          <a:p>
            <a:pPr indent="177800" algn="just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</a:pPr>
            <a:endParaRPr lang="ru-RU" sz="16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115237" y="4603654"/>
            <a:ext cx="47525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ru-RU" b="1" dirty="0">
                <a:solidFill>
                  <a:srgbClr val="FF0000"/>
                </a:solidFill>
              </a:rPr>
              <a:t>Простое состояние  может включать в себя внутреннюю деятельность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27584" y="1412776"/>
            <a:ext cx="7560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ru-RU" b="1" dirty="0" smtClean="0"/>
              <a:t>Простое состояние </a:t>
            </a:r>
            <a:r>
              <a:rPr lang="ru-RU" dirty="0"/>
              <a:t>–</a:t>
            </a:r>
            <a:r>
              <a:rPr lang="ru-RU" dirty="0" smtClean="0"/>
              <a:t> </a:t>
            </a:r>
            <a:r>
              <a:rPr lang="ru-RU" dirty="0" smtClean="0">
                <a:latin typeface="+mn-lt"/>
              </a:rPr>
              <a:t>состояние</a:t>
            </a:r>
            <a:r>
              <a:rPr lang="ru-RU" dirty="0">
                <a:latin typeface="+mn-lt"/>
              </a:rPr>
              <a:t>, которое не имеет внутренних регионов и </a:t>
            </a:r>
            <a:r>
              <a:rPr lang="ru-RU" dirty="0" err="1" smtClean="0">
                <a:latin typeface="+mn-lt"/>
              </a:rPr>
              <a:t>подсостояний</a:t>
            </a:r>
            <a:endParaRPr lang="ru-RU" dirty="0">
              <a:latin typeface="+mn-lt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179388" y="349250"/>
            <a:ext cx="83534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 dirty="0" smtClean="0"/>
              <a:t>ПРОСТОЕ СОСТОЯНИЕ </a:t>
            </a:r>
            <a:r>
              <a:rPr lang="ru-RU" sz="2800" i="1" dirty="0" smtClean="0"/>
              <a:t>(</a:t>
            </a:r>
            <a:r>
              <a:rPr lang="en-US" sz="2800" i="1" dirty="0" smtClean="0"/>
              <a:t>simple state</a:t>
            </a:r>
            <a:r>
              <a:rPr lang="ru-RU" sz="2800" i="1" dirty="0" smtClean="0"/>
              <a:t>)</a:t>
            </a:r>
            <a:endParaRPr lang="ru-RU" sz="2800" dirty="0" smtClean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636912"/>
            <a:ext cx="1656184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078" y="3645025"/>
            <a:ext cx="1810666" cy="887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304" y="4532055"/>
            <a:ext cx="1828800" cy="140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076432" y="5053988"/>
            <a:ext cx="1662545" cy="828000"/>
          </a:xfrm>
          <a:prstGeom prst="rect">
            <a:avLst/>
          </a:prstGeom>
          <a:solidFill>
            <a:schemeClr val="bg1">
              <a:alpha val="0"/>
            </a:schemeClr>
          </a:solidFill>
          <a:ln w="31750" algn="ctr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/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96081" y="6309320"/>
            <a:ext cx="83518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3852863" algn="l"/>
                <a:tab pos="4930775" algn="l"/>
                <a:tab pos="5376863" algn="l"/>
              </a:tabLst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7/29</a:t>
            </a:r>
            <a:r>
              <a:rPr lang="ru-RU" b="1" dirty="0">
                <a:solidFill>
                  <a:srgbClr val="0000CC"/>
                </a:solidFill>
              </a:rPr>
              <a:t>		</a:t>
            </a:r>
            <a:r>
              <a:rPr lang="ru-RU" b="1" dirty="0" smtClean="0">
                <a:solidFill>
                  <a:srgbClr val="0000CC"/>
                </a:solidFill>
              </a:rPr>
              <a:t>Самарский университет</a:t>
            </a:r>
            <a:endParaRPr lang="ru-RU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9040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dirty="0" smtClean="0"/>
              <a:t>Секция внутренней деятельности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ru-RU" sz="1600" b="1" i="1" dirty="0" err="1" smtClean="0"/>
              <a:t>entry</a:t>
            </a:r>
            <a:r>
              <a:rPr lang="ru-RU" sz="1600" i="1" dirty="0" smtClean="0"/>
              <a:t> </a:t>
            </a:r>
            <a:r>
              <a:rPr lang="ru-RU" sz="1600" dirty="0"/>
              <a:t>– </a:t>
            </a:r>
            <a:r>
              <a:rPr lang="ru-RU" sz="1600" dirty="0" smtClean="0"/>
              <a:t>эта метка специфицирует поведение, которое также называют </a:t>
            </a:r>
            <a:r>
              <a:rPr lang="ru-RU" sz="1600" i="1" dirty="0" smtClean="0"/>
              <a:t>входным поведением</a:t>
            </a:r>
            <a:r>
              <a:rPr lang="ru-RU" sz="1600" dirty="0" smtClean="0"/>
              <a:t>. Это поведение выполняется всякий раз, когда происходит вход в данное состояние независимо от перехода, позволившего достичь это состояние (</a:t>
            </a:r>
            <a:r>
              <a:rPr lang="ru-RU" sz="1600" i="1" dirty="0" smtClean="0"/>
              <a:t>действие на входе</a:t>
            </a:r>
            <a:r>
              <a:rPr lang="ru-RU" sz="1600" dirty="0" smtClean="0"/>
              <a:t>).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1600" b="1" i="1" dirty="0" err="1" smtClean="0"/>
              <a:t>exit</a:t>
            </a:r>
            <a:r>
              <a:rPr lang="ru-RU" sz="1600" dirty="0" smtClean="0"/>
              <a:t> </a:t>
            </a:r>
            <a:r>
              <a:rPr lang="ru-RU" sz="1600" dirty="0"/>
              <a:t>– </a:t>
            </a:r>
            <a:r>
              <a:rPr lang="ru-RU" sz="1600" dirty="0" smtClean="0"/>
              <a:t>эта метка специфицирует поведение, которое также называют </a:t>
            </a:r>
            <a:r>
              <a:rPr lang="ru-RU" sz="1600" i="1" dirty="0" smtClean="0"/>
              <a:t>выходным поведением</a:t>
            </a:r>
            <a:r>
              <a:rPr lang="ru-RU" sz="1600" dirty="0" smtClean="0"/>
              <a:t>. Это поведение выполняется всякий раз, когда происходит выход из данного состояния независимо от перехода, который выводит из этого состояния (</a:t>
            </a:r>
            <a:r>
              <a:rPr lang="ru-RU" sz="1600" i="1" dirty="0" smtClean="0"/>
              <a:t>действие на выходе</a:t>
            </a:r>
            <a:r>
              <a:rPr lang="ru-RU" sz="1600" dirty="0" smtClean="0"/>
              <a:t>).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1600" b="1" i="1" dirty="0" err="1" smtClean="0"/>
              <a:t>do</a:t>
            </a:r>
            <a:r>
              <a:rPr lang="ru-RU" sz="1600" dirty="0" smtClean="0"/>
              <a:t> </a:t>
            </a:r>
            <a:r>
              <a:rPr lang="ru-RU" sz="1600" dirty="0"/>
              <a:t>– </a:t>
            </a:r>
            <a:r>
              <a:rPr lang="ru-RU" sz="1600" dirty="0" smtClean="0"/>
              <a:t>эта метка специфицирует поведение, которое выполняется до тех пор, пока моделируемый элемент находится в данном состоянии, или до тех пор, пока не закончится выполнение деятельности, специфицированной соответствующим выражением (</a:t>
            </a:r>
            <a:r>
              <a:rPr lang="ru-RU" sz="1600" i="1" dirty="0" err="1" smtClean="0"/>
              <a:t>ду</a:t>
            </a:r>
            <a:r>
              <a:rPr lang="ru-RU" sz="1600" i="1" dirty="0" smtClean="0"/>
              <a:t> деятельность).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sz="1600" b="1" i="1" dirty="0" smtClean="0"/>
              <a:t>include</a:t>
            </a:r>
            <a:r>
              <a:rPr lang="en-US" sz="1600" i="1" dirty="0" smtClean="0"/>
              <a:t> </a:t>
            </a:r>
            <a:r>
              <a:rPr lang="ru-RU" sz="1600" dirty="0"/>
              <a:t>– эта метка </a:t>
            </a:r>
            <a:r>
              <a:rPr lang="ru-RU" sz="1600" dirty="0" smtClean="0"/>
              <a:t>специфицирует</a:t>
            </a:r>
            <a:r>
              <a:rPr lang="en-US" sz="1600" dirty="0" smtClean="0"/>
              <a:t> </a:t>
            </a:r>
            <a:r>
              <a:rPr lang="ru-RU" sz="1600" dirty="0" smtClean="0"/>
              <a:t>обращени</a:t>
            </a:r>
            <a:r>
              <a:rPr lang="ru-RU" sz="1600" dirty="0"/>
              <a:t>е</a:t>
            </a:r>
            <a:r>
              <a:rPr lang="ru-RU" sz="1600" dirty="0" smtClean="0"/>
              <a:t> </a:t>
            </a:r>
            <a:r>
              <a:rPr lang="ru-RU" sz="1600" dirty="0"/>
              <a:t>к подавтомату </a:t>
            </a:r>
            <a:r>
              <a:rPr lang="ru-RU" sz="1600" dirty="0" smtClean="0"/>
              <a:t>(указывается имя подавтомата).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1600" b="1" i="1" dirty="0" err="1"/>
              <a:t>defer</a:t>
            </a:r>
            <a:r>
              <a:rPr lang="ru-RU" sz="1600" dirty="0"/>
              <a:t> –</a:t>
            </a:r>
            <a:r>
              <a:rPr lang="ru-RU" sz="1600" dirty="0" smtClean="0"/>
              <a:t> </a:t>
            </a:r>
            <a:r>
              <a:rPr lang="ru-RU" sz="1600" dirty="0"/>
              <a:t>событие, обработка которого </a:t>
            </a:r>
            <a:r>
              <a:rPr lang="ru-RU" sz="1600" dirty="0" smtClean="0"/>
              <a:t>предписывается </a:t>
            </a:r>
            <a:r>
              <a:rPr lang="ru-RU" sz="1600" dirty="0"/>
              <a:t>в другом состоянии</a:t>
            </a:r>
            <a:r>
              <a:rPr lang="ru-RU" sz="1600" dirty="0" smtClean="0"/>
              <a:t>,</a:t>
            </a:r>
            <a:br>
              <a:rPr lang="ru-RU" sz="1600" dirty="0" smtClean="0"/>
            </a:br>
            <a:r>
              <a:rPr lang="ru-RU" sz="1600" dirty="0" smtClean="0"/>
              <a:t>но </a:t>
            </a:r>
            <a:r>
              <a:rPr lang="ru-RU" sz="1600" dirty="0"/>
              <a:t>после того, как все операции в </a:t>
            </a:r>
            <a:r>
              <a:rPr lang="ru-RU" sz="1600" dirty="0" smtClean="0"/>
              <a:t>текущем будут </a:t>
            </a:r>
            <a:r>
              <a:rPr lang="ru-RU" sz="1600" dirty="0"/>
              <a:t>завершены.</a:t>
            </a:r>
            <a:endParaRPr lang="ru-RU" sz="1600" dirty="0" smtClean="0"/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5528806"/>
            <a:ext cx="5184576" cy="339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96081" y="6309320"/>
            <a:ext cx="83518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3852863" algn="l"/>
                <a:tab pos="4930775" algn="l"/>
                <a:tab pos="5376863" algn="l"/>
              </a:tabLst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8/29</a:t>
            </a:r>
            <a:r>
              <a:rPr lang="ru-RU" b="1" dirty="0">
                <a:solidFill>
                  <a:srgbClr val="0000CC"/>
                </a:solidFill>
              </a:rPr>
              <a:t>		</a:t>
            </a:r>
            <a:r>
              <a:rPr lang="ru-RU" b="1" dirty="0" smtClean="0">
                <a:solidFill>
                  <a:srgbClr val="0000CC"/>
                </a:solidFill>
              </a:rPr>
              <a:t>Самарский университет</a:t>
            </a:r>
            <a:endParaRPr lang="ru-RU" b="1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6632"/>
            <a:ext cx="79563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Простое состояние с внутренними действиями</a:t>
            </a:r>
          </a:p>
        </p:txBody>
      </p:sp>
      <p:pic>
        <p:nvPicPr>
          <p:cNvPr id="3" name="Picture 3" descr="Состояния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617" y="1383184"/>
            <a:ext cx="7516783" cy="4663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994245" y="1401033"/>
            <a:ext cx="48245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i="1" dirty="0" smtClean="0"/>
              <a:t>Activity</a:t>
            </a:r>
            <a:r>
              <a:rPr lang="en-US" sz="1600" dirty="0" smtClean="0"/>
              <a:t> (</a:t>
            </a:r>
            <a:r>
              <a:rPr lang="ru-RU" sz="1600" i="1" dirty="0" smtClean="0"/>
              <a:t>деятельность</a:t>
            </a:r>
            <a:r>
              <a:rPr lang="en-US" sz="1600" dirty="0" smtClean="0"/>
              <a:t>) </a:t>
            </a:r>
            <a:r>
              <a:rPr lang="ru-RU" sz="1600" dirty="0" smtClean="0"/>
              <a:t>символизирует </a:t>
            </a:r>
            <a:r>
              <a:rPr lang="ru-RU" sz="1600" dirty="0"/>
              <a:t>состояние, в котором объект находится </a:t>
            </a:r>
            <a:r>
              <a:rPr lang="ru-RU" sz="1600" b="1" dirty="0"/>
              <a:t>продолжительное количество </a:t>
            </a:r>
            <a:r>
              <a:rPr lang="ru-RU" sz="1600" b="1" dirty="0" smtClean="0"/>
              <a:t>времени.</a:t>
            </a:r>
            <a:endParaRPr lang="en-US" sz="1600" b="1" dirty="0" smtClean="0"/>
          </a:p>
          <a:p>
            <a:r>
              <a:rPr lang="en-US" sz="1600" b="1" i="1" dirty="0" smtClean="0"/>
              <a:t>Action</a:t>
            </a:r>
            <a:r>
              <a:rPr lang="en-US" sz="1600" dirty="0" smtClean="0"/>
              <a:t> (</a:t>
            </a:r>
            <a:r>
              <a:rPr lang="ru-RU" sz="1600" i="1" dirty="0"/>
              <a:t>действие</a:t>
            </a:r>
            <a:r>
              <a:rPr lang="ru-RU" sz="1600" dirty="0"/>
              <a:t> </a:t>
            </a:r>
            <a:r>
              <a:rPr lang="en-US" sz="1600" dirty="0" smtClean="0"/>
              <a:t>)</a:t>
            </a:r>
            <a:r>
              <a:rPr lang="ru-RU" sz="1600" dirty="0" smtClean="0"/>
              <a:t> выполняется </a:t>
            </a:r>
            <a:r>
              <a:rPr lang="ru-RU" sz="1600" b="1" dirty="0" smtClean="0"/>
              <a:t>моментально</a:t>
            </a:r>
            <a:r>
              <a:rPr lang="ru-RU" sz="1600" dirty="0"/>
              <a:t>. 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96081" y="6309320"/>
            <a:ext cx="83518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3852863" algn="l"/>
                <a:tab pos="4930775" algn="l"/>
                <a:tab pos="5376863" algn="l"/>
              </a:tabLst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9/29</a:t>
            </a:r>
            <a:r>
              <a:rPr lang="ru-RU" b="1" dirty="0">
                <a:solidFill>
                  <a:srgbClr val="0000CC"/>
                </a:solidFill>
              </a:rPr>
              <a:t>		</a:t>
            </a:r>
            <a:r>
              <a:rPr lang="ru-RU" b="1" dirty="0" smtClean="0">
                <a:solidFill>
                  <a:srgbClr val="0000CC"/>
                </a:solidFill>
              </a:rPr>
              <a:t>Самарский университет</a:t>
            </a:r>
            <a:endParaRPr lang="ru-RU" b="1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кругленный">
  <a:themeElements>
    <a:clrScheme name="Скругленный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Скругленный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Скругленный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кругленный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кругленный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4196</TotalTime>
  <Words>1284</Words>
  <PresentationFormat>Экран (4:3)</PresentationFormat>
  <Paragraphs>175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Скругленный</vt:lpstr>
      <vt:lpstr>Диаграмма состояний (конечного автомата)</vt:lpstr>
      <vt:lpstr>Назначение диаграммы состояний</vt:lpstr>
      <vt:lpstr>Основные понятия</vt:lpstr>
      <vt:lpstr>Презентация PowerPoint</vt:lpstr>
      <vt:lpstr>Презентация PowerPoint</vt:lpstr>
      <vt:lpstr>ПСЕВДОСОСТОЯНИЯ  (НАЧАЛЬНОЕ И КОНЕЧНОЕ СОСТОЯНИЯ)</vt:lpstr>
      <vt:lpstr>Презентация PowerPoint</vt:lpstr>
      <vt:lpstr>Секция внутренней деятельности </vt:lpstr>
      <vt:lpstr>Презентация PowerPoint</vt:lpstr>
      <vt:lpstr>ПРОСТОЙ ПЕРЕХОД (simple transition) </vt:lpstr>
      <vt:lpstr>СОСТАВНОЙ ПЕРЕХОД (compound transition)</vt:lpstr>
      <vt:lpstr>СОСТАВНОЙ ПЕРЕХОД (пример)</vt:lpstr>
      <vt:lpstr>Примеры обозначений для конечного автомата</vt:lpstr>
      <vt:lpstr>Конфликтующие переходы </vt:lpstr>
      <vt:lpstr>ВЫБОР (ВЕТВЛЕНИЕ) И СОЕДИНЕНИЕ</vt:lpstr>
      <vt:lpstr>СОСТАВНОЕ СОСТОЯНИЕ и подсостояние</vt:lpstr>
      <vt:lpstr>СОСТАВНОЕ СОСТОЯНИЕ  с последовательными подсостояниями</vt:lpstr>
      <vt:lpstr>СОСТАВНОЕ СОСТОЯНИЕ  с параллельными подсостояниями</vt:lpstr>
      <vt:lpstr>Разделение и слияние</vt:lpstr>
      <vt:lpstr>СОСТАВНОЕ СОСТОЯНИЕ с параллельными подсостояниями и сложными переходами</vt:lpstr>
      <vt:lpstr>СОСТАВНОЕ СОСТОЯНИЕ  со скрытой внутренней структурой </vt:lpstr>
      <vt:lpstr>Историческое состояние</vt:lpstr>
      <vt:lpstr>Недавнее историческое состояние</vt:lpstr>
      <vt:lpstr>Давнее историческое состояние</vt:lpstr>
      <vt:lpstr>Пример диаграммы состояний</vt:lpstr>
      <vt:lpstr>Пример диаграммы состояний</vt:lpstr>
      <vt:lpstr>Пример диаграммы состояний</vt:lpstr>
      <vt:lpstr>Пример диаграммы состояний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2008-05-05T17:02:32Z</dcterms:created>
  <dcterms:modified xsi:type="dcterms:W3CDTF">2025-05-08T17:38:42Z</dcterms:modified>
</cp:coreProperties>
</file>